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70" r:id="rId2"/>
    <p:sldId id="265" r:id="rId3"/>
    <p:sldId id="281" r:id="rId4"/>
    <p:sldId id="282" r:id="rId5"/>
    <p:sldId id="285" r:id="rId6"/>
    <p:sldId id="283" r:id="rId7"/>
    <p:sldId id="284" r:id="rId8"/>
    <p:sldId id="278" r:id="rId9"/>
    <p:sldId id="292" r:id="rId10"/>
    <p:sldId id="271" r:id="rId11"/>
    <p:sldId id="273" r:id="rId12"/>
    <p:sldId id="274" r:id="rId13"/>
    <p:sldId id="280" r:id="rId14"/>
    <p:sldId id="272" r:id="rId15"/>
    <p:sldId id="275" r:id="rId16"/>
    <p:sldId id="276" r:id="rId17"/>
  </p:sldIdLst>
  <p:sldSz cx="16256000" cy="9144000"/>
  <p:notesSz cx="6807200" cy="9939338"/>
  <p:defaultTextStyle>
    <a:defPPr>
      <a:defRPr lang="ja-JP"/>
    </a:defPPr>
    <a:lvl1pPr algn="l" rtl="0" fontAlgn="base">
      <a:spcBef>
        <a:spcPct val="0"/>
      </a:spcBef>
      <a:spcAft>
        <a:spcPct val="0"/>
      </a:spcAft>
      <a:defRPr kumimoji="1" sz="20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0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0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0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0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0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0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0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0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880" userDrawn="1">
          <p15:clr>
            <a:srgbClr val="A4A3A4"/>
          </p15:clr>
        </p15:guide>
        <p15:guide id="2" pos="5120"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D3E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1" autoAdjust="0"/>
    <p:restoredTop sz="93633" autoAdjust="0"/>
  </p:normalViewPr>
  <p:slideViewPr>
    <p:cSldViewPr>
      <p:cViewPr varScale="1">
        <p:scale>
          <a:sx n="86" d="100"/>
          <a:sy n="86" d="100"/>
        </p:scale>
        <p:origin x="618" y="102"/>
      </p:cViewPr>
      <p:guideLst>
        <p:guide orient="horz" pos="2880"/>
        <p:guide pos="5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562"/>
    </p:cViewPr>
  </p:sorterViewPr>
  <p:notesViewPr>
    <p:cSldViewPr>
      <p:cViewPr varScale="1">
        <p:scale>
          <a:sx n="49" d="100"/>
          <a:sy n="49" d="100"/>
        </p:scale>
        <p:origin x="-2022" y="-9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2"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ja-JP"/>
          </a:p>
        </p:txBody>
      </p:sp>
      <p:sp>
        <p:nvSpPr>
          <p:cNvPr id="14339" name="Rectangle 3"/>
          <p:cNvSpPr>
            <a:spLocks noGrp="1" noChangeArrowheads="1"/>
          </p:cNvSpPr>
          <p:nvPr>
            <p:ph type="dt" sz="quarter" idx="1"/>
          </p:nvPr>
        </p:nvSpPr>
        <p:spPr bwMode="auto">
          <a:xfrm>
            <a:off x="3857627"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ja-JP"/>
          </a:p>
        </p:txBody>
      </p:sp>
      <p:sp>
        <p:nvSpPr>
          <p:cNvPr id="14340" name="Rectangle 4"/>
          <p:cNvSpPr>
            <a:spLocks noGrp="1" noChangeArrowheads="1"/>
          </p:cNvSpPr>
          <p:nvPr>
            <p:ph type="ftr" sz="quarter" idx="2"/>
          </p:nvPr>
        </p:nvSpPr>
        <p:spPr bwMode="auto">
          <a:xfrm>
            <a:off x="2" y="9442450"/>
            <a:ext cx="2949575"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ja-JP"/>
          </a:p>
        </p:txBody>
      </p:sp>
      <p:sp>
        <p:nvSpPr>
          <p:cNvPr id="14341" name="Rectangle 5"/>
          <p:cNvSpPr>
            <a:spLocks noGrp="1" noChangeArrowheads="1"/>
          </p:cNvSpPr>
          <p:nvPr>
            <p:ph type="sldNum" sz="quarter" idx="3"/>
          </p:nvPr>
        </p:nvSpPr>
        <p:spPr bwMode="auto">
          <a:xfrm>
            <a:off x="3857627" y="9442450"/>
            <a:ext cx="2949575"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D1AADC7-1660-4B2F-BFA2-B506AB8F3B27}" type="slidenum">
              <a:rPr lang="en-US" altLang="ja-JP"/>
              <a:pPr>
                <a:defRPr/>
              </a:pPr>
              <a:t>‹#›</a:t>
            </a:fld>
            <a:endParaRPr lang="en-US" altLang="ja-JP"/>
          </a:p>
        </p:txBody>
      </p:sp>
    </p:spTree>
    <p:extLst>
      <p:ext uri="{BB962C8B-B14F-4D97-AF65-F5344CB8AC3E}">
        <p14:creationId xmlns:p14="http://schemas.microsoft.com/office/powerpoint/2010/main" val="533846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6040" y="0"/>
            <a:ext cx="2949575" cy="496888"/>
          </a:xfrm>
          <a:prstGeom prst="rect">
            <a:avLst/>
          </a:prstGeom>
        </p:spPr>
        <p:txBody>
          <a:bodyPr vert="horz" lIns="91440" tIns="45720" rIns="91440" bIns="45720" rtlCol="0"/>
          <a:lstStyle>
            <a:lvl1pPr algn="r">
              <a:defRPr sz="1200"/>
            </a:lvl1pPr>
          </a:lstStyle>
          <a:p>
            <a:fld id="{34725D09-8E22-4FF1-B2C1-B7DF0D350EF2}" type="datetimeFigureOut">
              <a:rPr kumimoji="1" lang="ja-JP" altLang="en-US" smtClean="0"/>
              <a:pPr/>
              <a:t>2024/5/21</a:t>
            </a:fld>
            <a:endParaRPr kumimoji="1" lang="ja-JP" altLang="en-US"/>
          </a:p>
        </p:txBody>
      </p:sp>
      <p:sp>
        <p:nvSpPr>
          <p:cNvPr id="4" name="スライド イメージ プレースホルダ 3"/>
          <p:cNvSpPr>
            <a:spLocks noGrp="1" noRot="1" noChangeAspect="1"/>
          </p:cNvSpPr>
          <p:nvPr>
            <p:ph type="sldImg" idx="2"/>
          </p:nvPr>
        </p:nvSpPr>
        <p:spPr>
          <a:xfrm>
            <a:off x="92075" y="746125"/>
            <a:ext cx="66230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2" y="9440867"/>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6040" y="9440867"/>
            <a:ext cx="2949575" cy="496887"/>
          </a:xfrm>
          <a:prstGeom prst="rect">
            <a:avLst/>
          </a:prstGeom>
        </p:spPr>
        <p:txBody>
          <a:bodyPr vert="horz" lIns="91440" tIns="45720" rIns="91440" bIns="45720" rtlCol="0" anchor="b"/>
          <a:lstStyle>
            <a:lvl1pPr algn="r">
              <a:defRPr sz="1200"/>
            </a:lvl1pPr>
          </a:lstStyle>
          <a:p>
            <a:fld id="{19DB53DA-9DC5-43DD-BA2F-2A1E30323DA0}" type="slidenum">
              <a:rPr kumimoji="1" lang="ja-JP" altLang="en-US" smtClean="0"/>
              <a:pPr/>
              <a:t>‹#›</a:t>
            </a:fld>
            <a:endParaRPr kumimoji="1" lang="ja-JP" altLang="en-US"/>
          </a:p>
        </p:txBody>
      </p:sp>
    </p:spTree>
    <p:extLst>
      <p:ext uri="{BB962C8B-B14F-4D97-AF65-F5344CB8AC3E}">
        <p14:creationId xmlns:p14="http://schemas.microsoft.com/office/powerpoint/2010/main" val="6843331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9DB53DA-9DC5-43DD-BA2F-2A1E30323DA0}" type="slidenum">
              <a:rPr kumimoji="1" lang="ja-JP" altLang="en-US" smtClean="0"/>
              <a:pPr/>
              <a:t>9</a:t>
            </a:fld>
            <a:endParaRPr kumimoji="1" lang="ja-JP" altLang="en-US"/>
          </a:p>
        </p:txBody>
      </p:sp>
    </p:spTree>
    <p:extLst>
      <p:ext uri="{BB962C8B-B14F-4D97-AF65-F5344CB8AC3E}">
        <p14:creationId xmlns:p14="http://schemas.microsoft.com/office/powerpoint/2010/main" val="2633489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19200" y="2840571"/>
            <a:ext cx="13817600" cy="1960033"/>
          </a:xfrm>
        </p:spPr>
        <p:txBody>
          <a:bodyPr/>
          <a:lstStyle>
            <a:lvl1pPr>
              <a:defRPr sz="2400"/>
            </a:lvl1pPr>
          </a:lstStyle>
          <a:p>
            <a:r>
              <a:rPr lang="ja-JP" altLang="en-US"/>
              <a:t>マスター タイトルの書式設定</a:t>
            </a:r>
            <a:endParaRPr lang="ja-JP" altLang="en-US" dirty="0"/>
          </a:p>
        </p:txBody>
      </p:sp>
      <p:sp>
        <p:nvSpPr>
          <p:cNvPr id="3" name="サブタイトル 2"/>
          <p:cNvSpPr>
            <a:spLocks noGrp="1"/>
          </p:cNvSpPr>
          <p:nvPr>
            <p:ph type="subTitle" idx="1"/>
          </p:nvPr>
        </p:nvSpPr>
        <p:spPr>
          <a:xfrm>
            <a:off x="2438400" y="5181600"/>
            <a:ext cx="11379200" cy="2336800"/>
          </a:xfrm>
        </p:spPr>
        <p:txBody>
          <a:bodyPr/>
          <a:lstStyle>
            <a:lvl1pPr marL="0" indent="0" algn="ctr">
              <a:buNone/>
              <a:defRPr/>
            </a:lvl1pPr>
            <a:lvl2pPr marL="342884" indent="0" algn="ctr">
              <a:buNone/>
              <a:defRPr/>
            </a:lvl2pPr>
            <a:lvl3pPr marL="685766" indent="0" algn="ctr">
              <a:buNone/>
              <a:defRPr/>
            </a:lvl3pPr>
            <a:lvl4pPr marL="1028649" indent="0" algn="ctr">
              <a:buNone/>
              <a:defRPr/>
            </a:lvl4pPr>
            <a:lvl5pPr marL="1371532" indent="0" algn="ctr">
              <a:buNone/>
              <a:defRPr/>
            </a:lvl5pPr>
            <a:lvl6pPr marL="1714415" indent="0" algn="ctr">
              <a:buNone/>
              <a:defRPr/>
            </a:lvl6pPr>
            <a:lvl7pPr marL="2057297" indent="0" algn="ctr">
              <a:buNone/>
              <a:defRPr/>
            </a:lvl7pPr>
            <a:lvl8pPr marL="2400180" indent="0" algn="ctr">
              <a:buNone/>
              <a:defRPr/>
            </a:lvl8pPr>
            <a:lvl9pPr marL="2743064" indent="0" algn="ctr">
              <a:buNone/>
              <a:defRPr/>
            </a:lvl9pPr>
          </a:lstStyle>
          <a:p>
            <a:r>
              <a:rPr lang="ja-JP" altLang="en-US"/>
              <a:t>マスター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ECFBD63-50D7-4EC3-B40D-EA86F916CAB2}"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1582406" y="812800"/>
            <a:ext cx="3454400" cy="7315200"/>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1219206" y="812800"/>
            <a:ext cx="10092267" cy="7315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2391BBF-BA2E-41AE-A20B-57726F1F78E5}"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 5"/>
          <p:cNvSpPr>
            <a:spLocks noGrp="1"/>
          </p:cNvSpPr>
          <p:nvPr>
            <p:ph type="sldNum" sz="quarter" idx="10"/>
          </p:nvPr>
        </p:nvSpPr>
        <p:spPr/>
        <p:txBody>
          <a:bodyPr/>
          <a:lstStyle>
            <a:lvl1pPr>
              <a:defRPr/>
            </a:lvl1pPr>
          </a:lstStyle>
          <a:p>
            <a:pPr>
              <a:defRPr/>
            </a:pPr>
            <a:fld id="{25EE6DC7-2A20-4218-B5F8-5DC92550F233}" type="slidenum">
              <a:rPr lang="ja-JP" altLang="en-US"/>
              <a:pPr>
                <a:defRPr/>
              </a:pPr>
              <a:t>‹#›</a:t>
            </a:fld>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en-US" altLang="ja-JP"/>
              <a:t>Copyright (c) 2009 Xxxxxxxxxxxxxxx All Right Reserved. </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5_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 5"/>
          <p:cNvSpPr>
            <a:spLocks noGrp="1"/>
          </p:cNvSpPr>
          <p:nvPr>
            <p:ph type="sldNum" sz="quarter" idx="10"/>
          </p:nvPr>
        </p:nvSpPr>
        <p:spPr/>
        <p:txBody>
          <a:bodyPr/>
          <a:lstStyle>
            <a:lvl1pPr>
              <a:defRPr/>
            </a:lvl1pPr>
          </a:lstStyle>
          <a:p>
            <a:pPr>
              <a:defRPr/>
            </a:pPr>
            <a:fld id="{25EE6DC7-2A20-4218-B5F8-5DC92550F233}" type="slidenum">
              <a:rPr lang="ja-JP" altLang="en-US"/>
              <a:pPr>
                <a:defRPr/>
              </a:pPr>
              <a:t>‹#›</a:t>
            </a:fld>
            <a:endParaRPr lang="en-US" altLang="ja-JP"/>
          </a:p>
        </p:txBody>
      </p:sp>
      <p:sp>
        <p:nvSpPr>
          <p:cNvPr id="5" name="フッター プレースホルダ 4"/>
          <p:cNvSpPr>
            <a:spLocks noGrp="1"/>
          </p:cNvSpPr>
          <p:nvPr>
            <p:ph type="ftr" sz="quarter" idx="11"/>
          </p:nvPr>
        </p:nvSpPr>
        <p:spPr/>
        <p:txBody>
          <a:bodyPr/>
          <a:lstStyle>
            <a:lvl1pPr>
              <a:defRPr/>
            </a:lvl1pPr>
          </a:lstStyle>
          <a:p>
            <a:pPr>
              <a:defRPr/>
            </a:pPr>
            <a:r>
              <a:rPr lang="en-US" altLang="ja-JP"/>
              <a:t>Copyright (c) 2009 Xxxxxxxxxxxxxxx All Right Reserved.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a:xfrm>
            <a:off x="507947" y="1619233"/>
            <a:ext cx="15240107" cy="73343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AA8C63A-76C5-4E4F-BA57-F6BA41838BCE}"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284113" y="5875867"/>
            <a:ext cx="13817600" cy="1816100"/>
          </a:xfrm>
        </p:spPr>
        <p:txBody>
          <a:bodyPr anchor="t"/>
          <a:lstStyle>
            <a:lvl1pPr algn="l">
              <a:defRPr sz="2400" b="0" cap="none" baseline="0"/>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1284113" y="3875622"/>
            <a:ext cx="13817600" cy="2000249"/>
          </a:xfrm>
        </p:spPr>
        <p:txBody>
          <a:bodyPr anchor="b"/>
          <a:lstStyle>
            <a:lvl1pPr marL="0" indent="0">
              <a:buNone/>
              <a:defRPr sz="1500"/>
            </a:lvl1pPr>
            <a:lvl2pPr marL="342884" indent="0">
              <a:buNone/>
              <a:defRPr sz="1350"/>
            </a:lvl2pPr>
            <a:lvl3pPr marL="685766" indent="0">
              <a:buNone/>
              <a:defRPr sz="1200"/>
            </a:lvl3pPr>
            <a:lvl4pPr marL="1028649" indent="0">
              <a:buNone/>
              <a:defRPr sz="1050"/>
            </a:lvl4pPr>
            <a:lvl5pPr marL="1371532" indent="0">
              <a:buNone/>
              <a:defRPr sz="1050"/>
            </a:lvl5pPr>
            <a:lvl6pPr marL="1714415" indent="0">
              <a:buNone/>
              <a:defRPr sz="1050"/>
            </a:lvl6pPr>
            <a:lvl7pPr marL="2057297" indent="0">
              <a:buNone/>
              <a:defRPr sz="1050"/>
            </a:lvl7pPr>
            <a:lvl8pPr marL="2400180" indent="0">
              <a:buNone/>
              <a:defRPr sz="1050"/>
            </a:lvl8pPr>
            <a:lvl9pPr marL="2743064" indent="0">
              <a:buNone/>
              <a:defRPr sz="105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7EC7996-3358-46D8-8A59-C74F267B4732}"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1219200" y="2641600"/>
            <a:ext cx="6773333" cy="54864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8263467" y="2641600"/>
            <a:ext cx="6773333" cy="5486400"/>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4F78E68-E9B5-4269-A81D-A1D53F0EC5D4}"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12800" y="366184"/>
            <a:ext cx="14630400" cy="1524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812806" y="2046817"/>
            <a:ext cx="7182556" cy="853016"/>
          </a:xfrm>
        </p:spPr>
        <p:txBody>
          <a:bodyPr anchor="b"/>
          <a:lstStyle>
            <a:lvl1pPr marL="0" indent="0">
              <a:buNone/>
              <a:defRPr sz="1800" b="1"/>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812806" y="2899833"/>
            <a:ext cx="7182556"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8257829" y="2046817"/>
            <a:ext cx="7185377" cy="853016"/>
          </a:xfrm>
        </p:spPr>
        <p:txBody>
          <a:bodyPr anchor="b"/>
          <a:lstStyle>
            <a:lvl1pPr marL="0" indent="0">
              <a:buNone/>
              <a:defRPr sz="1800" b="1"/>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8257829" y="2899833"/>
            <a:ext cx="7185377"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BFBA1AD7-C92F-4E3B-94CE-79CDB3A512BC}"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B315BBDA-D740-42F1-8864-795469746497}"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ECE0D4D6-E7D5-4AF3-A46C-837CA6A0726F}"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12806" y="364067"/>
            <a:ext cx="5348113" cy="1549400"/>
          </a:xfrm>
        </p:spPr>
        <p:txBody>
          <a:bodyPr anchor="b"/>
          <a:lstStyle>
            <a:lvl1pPr algn="l">
              <a:defRPr sz="1500" b="1"/>
            </a:lvl1pPr>
          </a:lstStyle>
          <a:p>
            <a:r>
              <a:rPr lang="ja-JP" altLang="en-US"/>
              <a:t>マスター タイトルの書式設定</a:t>
            </a:r>
          </a:p>
        </p:txBody>
      </p:sp>
      <p:sp>
        <p:nvSpPr>
          <p:cNvPr id="3" name="コンテンツ プレースホルダ 2"/>
          <p:cNvSpPr>
            <a:spLocks noGrp="1"/>
          </p:cNvSpPr>
          <p:nvPr>
            <p:ph idx="1"/>
          </p:nvPr>
        </p:nvSpPr>
        <p:spPr>
          <a:xfrm>
            <a:off x="6355649" y="364071"/>
            <a:ext cx="9087557" cy="78041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812806" y="1913471"/>
            <a:ext cx="5348113" cy="6254751"/>
          </a:xfrm>
        </p:spPr>
        <p:txBody>
          <a:bodyPr/>
          <a:lstStyle>
            <a:lvl1pPr marL="0" indent="0">
              <a:buNone/>
              <a:defRPr sz="1050"/>
            </a:lvl1pPr>
            <a:lvl2pPr marL="342884" indent="0">
              <a:buNone/>
              <a:defRPr sz="900"/>
            </a:lvl2pPr>
            <a:lvl3pPr marL="685766" indent="0">
              <a:buNone/>
              <a:defRPr sz="750"/>
            </a:lvl3pPr>
            <a:lvl4pPr marL="1028649" indent="0">
              <a:buNone/>
              <a:defRPr sz="675"/>
            </a:lvl4pPr>
            <a:lvl5pPr marL="1371532" indent="0">
              <a:buNone/>
              <a:defRPr sz="675"/>
            </a:lvl5pPr>
            <a:lvl6pPr marL="1714415" indent="0">
              <a:buNone/>
              <a:defRPr sz="675"/>
            </a:lvl6pPr>
            <a:lvl7pPr marL="2057297" indent="0">
              <a:buNone/>
              <a:defRPr sz="675"/>
            </a:lvl7pPr>
            <a:lvl8pPr marL="2400180" indent="0">
              <a:buNone/>
              <a:defRPr sz="675"/>
            </a:lvl8pPr>
            <a:lvl9pPr marL="2743064" indent="0">
              <a:buNone/>
              <a:defRPr sz="675"/>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663E333-A937-4733-BB0B-011CF5BD367C}"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186290" y="6400802"/>
            <a:ext cx="9753600" cy="755651"/>
          </a:xfrm>
        </p:spPr>
        <p:txBody>
          <a:bodyPr anchor="b"/>
          <a:lstStyle>
            <a:lvl1pPr algn="l">
              <a:defRPr sz="1500" b="1"/>
            </a:lvl1pPr>
          </a:lstStyle>
          <a:p>
            <a:r>
              <a:rPr lang="ja-JP" altLang="en-US"/>
              <a:t>マスター タイトルの書式設定</a:t>
            </a:r>
          </a:p>
        </p:txBody>
      </p:sp>
      <p:sp>
        <p:nvSpPr>
          <p:cNvPr id="3" name="図プレースホルダ 2"/>
          <p:cNvSpPr>
            <a:spLocks noGrp="1"/>
          </p:cNvSpPr>
          <p:nvPr>
            <p:ph type="pic" idx="1"/>
          </p:nvPr>
        </p:nvSpPr>
        <p:spPr>
          <a:xfrm>
            <a:off x="3186290" y="817033"/>
            <a:ext cx="9753600" cy="5486400"/>
          </a:xfrm>
        </p:spPr>
        <p:txBody>
          <a:bodyPr/>
          <a:lstStyle>
            <a:lvl1pPr marL="0" indent="0">
              <a:buNone/>
              <a:defRPr sz="2400"/>
            </a:lvl1pPr>
            <a:lvl2pPr marL="342884" indent="0">
              <a:buNone/>
              <a:defRPr sz="2100"/>
            </a:lvl2pPr>
            <a:lvl3pPr marL="685766" indent="0">
              <a:buNone/>
              <a:defRPr sz="1800"/>
            </a:lvl3pPr>
            <a:lvl4pPr marL="1028649" indent="0">
              <a:buNone/>
              <a:defRPr sz="1500"/>
            </a:lvl4pPr>
            <a:lvl5pPr marL="1371532" indent="0">
              <a:buNone/>
              <a:defRPr sz="1500"/>
            </a:lvl5pPr>
            <a:lvl6pPr marL="1714415" indent="0">
              <a:buNone/>
              <a:defRPr sz="1500"/>
            </a:lvl6pPr>
            <a:lvl7pPr marL="2057297" indent="0">
              <a:buNone/>
              <a:defRPr sz="1500"/>
            </a:lvl7pPr>
            <a:lvl8pPr marL="2400180" indent="0">
              <a:buNone/>
              <a:defRPr sz="1500"/>
            </a:lvl8pPr>
            <a:lvl9pPr marL="2743064" indent="0">
              <a:buNone/>
              <a:defRPr sz="1500"/>
            </a:lvl9pPr>
          </a:lstStyle>
          <a:p>
            <a:pPr lvl="0"/>
            <a:r>
              <a:rPr lang="ja-JP" altLang="en-US" noProof="0"/>
              <a:t>図を追加</a:t>
            </a:r>
          </a:p>
        </p:txBody>
      </p:sp>
      <p:sp>
        <p:nvSpPr>
          <p:cNvPr id="4" name="テキスト プレースホルダ 3"/>
          <p:cNvSpPr>
            <a:spLocks noGrp="1"/>
          </p:cNvSpPr>
          <p:nvPr>
            <p:ph type="body" sz="half" idx="2"/>
          </p:nvPr>
        </p:nvSpPr>
        <p:spPr>
          <a:xfrm>
            <a:off x="3186290" y="7156453"/>
            <a:ext cx="9753600" cy="1073149"/>
          </a:xfrm>
        </p:spPr>
        <p:txBody>
          <a:bodyPr/>
          <a:lstStyle>
            <a:lvl1pPr marL="0" indent="0">
              <a:buNone/>
              <a:defRPr sz="1050"/>
            </a:lvl1pPr>
            <a:lvl2pPr marL="342884" indent="0">
              <a:buNone/>
              <a:defRPr sz="900"/>
            </a:lvl2pPr>
            <a:lvl3pPr marL="685766" indent="0">
              <a:buNone/>
              <a:defRPr sz="750"/>
            </a:lvl3pPr>
            <a:lvl4pPr marL="1028649" indent="0">
              <a:buNone/>
              <a:defRPr sz="675"/>
            </a:lvl4pPr>
            <a:lvl5pPr marL="1371532" indent="0">
              <a:buNone/>
              <a:defRPr sz="675"/>
            </a:lvl5pPr>
            <a:lvl6pPr marL="1714415" indent="0">
              <a:buNone/>
              <a:defRPr sz="675"/>
            </a:lvl6pPr>
            <a:lvl7pPr marL="2057297" indent="0">
              <a:buNone/>
              <a:defRPr sz="675"/>
            </a:lvl7pPr>
            <a:lvl8pPr marL="2400180" indent="0">
              <a:buNone/>
              <a:defRPr sz="675"/>
            </a:lvl8pPr>
            <a:lvl9pPr marL="2743064" indent="0">
              <a:buNone/>
              <a:defRPr sz="675"/>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64B9C88-9461-4BF2-9E32-06686842871F}"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31696" y="285720"/>
            <a:ext cx="15316357" cy="90168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380944" y="1523979"/>
            <a:ext cx="15316357" cy="74295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8" name="Rectangle 4"/>
          <p:cNvSpPr>
            <a:spLocks noGrp="1" noChangeArrowheads="1"/>
          </p:cNvSpPr>
          <p:nvPr>
            <p:ph type="dt" sz="half" idx="2"/>
          </p:nvPr>
        </p:nvSpPr>
        <p:spPr bwMode="auto">
          <a:xfrm>
            <a:off x="1219200" y="8331200"/>
            <a:ext cx="3386667"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50"/>
            </a:lvl1pPr>
          </a:lstStyle>
          <a:p>
            <a:pPr>
              <a:defRPr/>
            </a:pPr>
            <a:endParaRPr lang="en-US" altLang="ja-JP"/>
          </a:p>
        </p:txBody>
      </p:sp>
      <p:sp>
        <p:nvSpPr>
          <p:cNvPr id="1029" name="Rectangle 5"/>
          <p:cNvSpPr>
            <a:spLocks noGrp="1" noChangeArrowheads="1"/>
          </p:cNvSpPr>
          <p:nvPr>
            <p:ph type="ftr" sz="quarter" idx="3"/>
          </p:nvPr>
        </p:nvSpPr>
        <p:spPr bwMode="auto">
          <a:xfrm>
            <a:off x="5554134" y="8331200"/>
            <a:ext cx="5147733"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vl1pPr>
          </a:lstStyle>
          <a:p>
            <a:pPr>
              <a:defRPr/>
            </a:pPr>
            <a:endParaRPr lang="en-US" altLang="ja-JP"/>
          </a:p>
        </p:txBody>
      </p:sp>
      <p:sp>
        <p:nvSpPr>
          <p:cNvPr id="1030" name="Rectangle 6"/>
          <p:cNvSpPr>
            <a:spLocks noGrp="1" noChangeArrowheads="1"/>
          </p:cNvSpPr>
          <p:nvPr>
            <p:ph type="sldNum" sz="quarter" idx="4"/>
          </p:nvPr>
        </p:nvSpPr>
        <p:spPr bwMode="auto">
          <a:xfrm>
            <a:off x="11650133" y="8331200"/>
            <a:ext cx="3386667"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vl1pPr>
          </a:lstStyle>
          <a:p>
            <a:pPr>
              <a:defRPr/>
            </a:pPr>
            <a:fld id="{9468F668-AA9D-48D6-B98F-015E39AC1FCE}"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7" r:id="rId12"/>
    <p:sldLayoutId id="2147483688" r:id="rId13"/>
  </p:sldLayoutIdLst>
  <p:txStyles>
    <p:titleStyle>
      <a:lvl1pPr algn="ctr" rtl="0" eaLnBrk="1" fontAlgn="base" hangingPunct="1">
        <a:spcBef>
          <a:spcPct val="0"/>
        </a:spcBef>
        <a:spcAft>
          <a:spcPct val="0"/>
        </a:spcAft>
        <a:defRPr kumimoji="1" sz="2100">
          <a:solidFill>
            <a:schemeClr val="tx2"/>
          </a:solidFill>
          <a:latin typeface="+mj-lt"/>
          <a:ea typeface="+mj-ea"/>
          <a:cs typeface="+mj-cs"/>
        </a:defRPr>
      </a:lvl1pPr>
      <a:lvl2pPr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2pPr>
      <a:lvl3pPr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3pPr>
      <a:lvl4pPr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4pPr>
      <a:lvl5pPr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5pPr>
      <a:lvl6pPr marL="342884"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6pPr>
      <a:lvl7pPr marL="685766"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7pPr>
      <a:lvl8pPr marL="1028649"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8pPr>
      <a:lvl9pPr marL="1371532" algn="ctr" rtl="0" eaLnBrk="1" fontAlgn="base" hangingPunct="1">
        <a:spcBef>
          <a:spcPct val="0"/>
        </a:spcBef>
        <a:spcAft>
          <a:spcPct val="0"/>
        </a:spcAft>
        <a:defRPr kumimoji="1" sz="3300">
          <a:solidFill>
            <a:schemeClr val="tx2"/>
          </a:solidFill>
          <a:latin typeface="Times New Roman" pitchFamily="18" charset="0"/>
          <a:ea typeface="ＭＳ Ｐゴシック" charset="-128"/>
        </a:defRPr>
      </a:lvl9pPr>
    </p:titleStyle>
    <p:bodyStyle>
      <a:lvl1pPr marL="257162" indent="-257162" algn="l" rtl="0" eaLnBrk="1" fontAlgn="base" hangingPunct="1">
        <a:spcBef>
          <a:spcPct val="20000"/>
        </a:spcBef>
        <a:spcAft>
          <a:spcPct val="0"/>
        </a:spcAft>
        <a:buChar char="•"/>
        <a:defRPr kumimoji="1" sz="1800">
          <a:solidFill>
            <a:schemeClr val="tx1"/>
          </a:solidFill>
          <a:latin typeface="+mn-lt"/>
          <a:ea typeface="+mn-ea"/>
          <a:cs typeface="+mn-cs"/>
        </a:defRPr>
      </a:lvl1pPr>
      <a:lvl2pPr marL="557185" indent="-214303" algn="l" rtl="0" eaLnBrk="1" fontAlgn="base" hangingPunct="1">
        <a:spcBef>
          <a:spcPct val="20000"/>
        </a:spcBef>
        <a:spcAft>
          <a:spcPct val="0"/>
        </a:spcAft>
        <a:buChar char="–"/>
        <a:defRPr kumimoji="1" sz="1500">
          <a:solidFill>
            <a:schemeClr val="tx1"/>
          </a:solidFill>
          <a:latin typeface="+mn-lt"/>
          <a:ea typeface="+mn-ea"/>
        </a:defRPr>
      </a:lvl2pPr>
      <a:lvl3pPr marL="857207" indent="-171442" algn="l" rtl="0" eaLnBrk="1" fontAlgn="base" hangingPunct="1">
        <a:spcBef>
          <a:spcPct val="20000"/>
        </a:spcBef>
        <a:spcAft>
          <a:spcPct val="0"/>
        </a:spcAft>
        <a:buChar char="•"/>
        <a:defRPr kumimoji="1" sz="1350">
          <a:solidFill>
            <a:schemeClr val="tx1"/>
          </a:solidFill>
          <a:latin typeface="+mn-lt"/>
          <a:ea typeface="+mn-ea"/>
        </a:defRPr>
      </a:lvl3pPr>
      <a:lvl4pPr marL="1200090" indent="-171442" algn="l" rtl="0" eaLnBrk="1" fontAlgn="base" hangingPunct="1">
        <a:spcBef>
          <a:spcPct val="20000"/>
        </a:spcBef>
        <a:spcAft>
          <a:spcPct val="0"/>
        </a:spcAft>
        <a:buChar char="–"/>
        <a:defRPr kumimoji="1" sz="1350">
          <a:solidFill>
            <a:schemeClr val="tx1"/>
          </a:solidFill>
          <a:latin typeface="+mn-lt"/>
          <a:ea typeface="+mn-ea"/>
        </a:defRPr>
      </a:lvl4pPr>
      <a:lvl5pPr marL="1542974" indent="-171442" algn="l" rtl="0" eaLnBrk="1" fontAlgn="base" hangingPunct="1">
        <a:spcBef>
          <a:spcPct val="20000"/>
        </a:spcBef>
        <a:spcAft>
          <a:spcPct val="0"/>
        </a:spcAft>
        <a:buChar char="»"/>
        <a:defRPr kumimoji="1" sz="1350">
          <a:solidFill>
            <a:schemeClr val="tx1"/>
          </a:solidFill>
          <a:latin typeface="+mn-lt"/>
          <a:ea typeface="+mn-ea"/>
        </a:defRPr>
      </a:lvl5pPr>
      <a:lvl6pPr marL="1885856" indent="-171442" algn="l" rtl="0" eaLnBrk="1" fontAlgn="base" hangingPunct="1">
        <a:spcBef>
          <a:spcPct val="20000"/>
        </a:spcBef>
        <a:spcAft>
          <a:spcPct val="0"/>
        </a:spcAft>
        <a:buChar char="»"/>
        <a:defRPr kumimoji="1" sz="1500">
          <a:solidFill>
            <a:schemeClr val="tx1"/>
          </a:solidFill>
          <a:latin typeface="+mn-lt"/>
          <a:ea typeface="+mn-ea"/>
        </a:defRPr>
      </a:lvl6pPr>
      <a:lvl7pPr marL="2228739" indent="-171442" algn="l" rtl="0" eaLnBrk="1" fontAlgn="base" hangingPunct="1">
        <a:spcBef>
          <a:spcPct val="20000"/>
        </a:spcBef>
        <a:spcAft>
          <a:spcPct val="0"/>
        </a:spcAft>
        <a:buChar char="»"/>
        <a:defRPr kumimoji="1" sz="1500">
          <a:solidFill>
            <a:schemeClr val="tx1"/>
          </a:solidFill>
          <a:latin typeface="+mn-lt"/>
          <a:ea typeface="+mn-ea"/>
        </a:defRPr>
      </a:lvl7pPr>
      <a:lvl8pPr marL="2571622" indent="-171442" algn="l" rtl="0" eaLnBrk="1" fontAlgn="base" hangingPunct="1">
        <a:spcBef>
          <a:spcPct val="20000"/>
        </a:spcBef>
        <a:spcAft>
          <a:spcPct val="0"/>
        </a:spcAft>
        <a:buChar char="»"/>
        <a:defRPr kumimoji="1" sz="1500">
          <a:solidFill>
            <a:schemeClr val="tx1"/>
          </a:solidFill>
          <a:latin typeface="+mn-lt"/>
          <a:ea typeface="+mn-ea"/>
        </a:defRPr>
      </a:lvl8pPr>
      <a:lvl9pPr marL="2914505" indent="-171442" algn="l" rtl="0" eaLnBrk="1" fontAlgn="base" hangingPunct="1">
        <a:spcBef>
          <a:spcPct val="20000"/>
        </a:spcBef>
        <a:spcAft>
          <a:spcPct val="0"/>
        </a:spcAft>
        <a:buChar char="»"/>
        <a:defRPr kumimoji="1" sz="1500">
          <a:solidFill>
            <a:schemeClr val="tx1"/>
          </a:solidFill>
          <a:latin typeface="+mn-lt"/>
          <a:ea typeface="+mn-ea"/>
        </a:defRPr>
      </a:lvl9pPr>
    </p:bodyStyle>
    <p:otherStyle>
      <a:defPPr>
        <a:defRPr lang="ja-JP"/>
      </a:defPPr>
      <a:lvl1pPr marL="0" algn="l" defTabSz="685766" rtl="0" eaLnBrk="1" latinLnBrk="0" hangingPunct="1">
        <a:defRPr kumimoji="1" sz="1350" kern="1200">
          <a:solidFill>
            <a:schemeClr val="tx1"/>
          </a:solidFill>
          <a:latin typeface="+mn-lt"/>
          <a:ea typeface="+mn-ea"/>
          <a:cs typeface="+mn-cs"/>
        </a:defRPr>
      </a:lvl1pPr>
      <a:lvl2pPr marL="342884" algn="l" defTabSz="685766" rtl="0" eaLnBrk="1" latinLnBrk="0" hangingPunct="1">
        <a:defRPr kumimoji="1" sz="1350" kern="1200">
          <a:solidFill>
            <a:schemeClr val="tx1"/>
          </a:solidFill>
          <a:latin typeface="+mn-lt"/>
          <a:ea typeface="+mn-ea"/>
          <a:cs typeface="+mn-cs"/>
        </a:defRPr>
      </a:lvl2pPr>
      <a:lvl3pPr marL="685766" algn="l" defTabSz="685766" rtl="0" eaLnBrk="1" latinLnBrk="0" hangingPunct="1">
        <a:defRPr kumimoji="1" sz="1350" kern="1200">
          <a:solidFill>
            <a:schemeClr val="tx1"/>
          </a:solidFill>
          <a:latin typeface="+mn-lt"/>
          <a:ea typeface="+mn-ea"/>
          <a:cs typeface="+mn-cs"/>
        </a:defRPr>
      </a:lvl3pPr>
      <a:lvl4pPr marL="1028649" algn="l" defTabSz="685766" rtl="0" eaLnBrk="1" latinLnBrk="0" hangingPunct="1">
        <a:defRPr kumimoji="1" sz="1350" kern="1200">
          <a:solidFill>
            <a:schemeClr val="tx1"/>
          </a:solidFill>
          <a:latin typeface="+mn-lt"/>
          <a:ea typeface="+mn-ea"/>
          <a:cs typeface="+mn-cs"/>
        </a:defRPr>
      </a:lvl4pPr>
      <a:lvl5pPr marL="1371532" algn="l" defTabSz="685766" rtl="0" eaLnBrk="1" latinLnBrk="0" hangingPunct="1">
        <a:defRPr kumimoji="1" sz="1350" kern="1200">
          <a:solidFill>
            <a:schemeClr val="tx1"/>
          </a:solidFill>
          <a:latin typeface="+mn-lt"/>
          <a:ea typeface="+mn-ea"/>
          <a:cs typeface="+mn-cs"/>
        </a:defRPr>
      </a:lvl5pPr>
      <a:lvl6pPr marL="1714415" algn="l" defTabSz="685766" rtl="0" eaLnBrk="1" latinLnBrk="0" hangingPunct="1">
        <a:defRPr kumimoji="1" sz="1350" kern="1200">
          <a:solidFill>
            <a:schemeClr val="tx1"/>
          </a:solidFill>
          <a:latin typeface="+mn-lt"/>
          <a:ea typeface="+mn-ea"/>
          <a:cs typeface="+mn-cs"/>
        </a:defRPr>
      </a:lvl6pPr>
      <a:lvl7pPr marL="2057297" algn="l" defTabSz="685766" rtl="0" eaLnBrk="1" latinLnBrk="0" hangingPunct="1">
        <a:defRPr kumimoji="1" sz="1350" kern="1200">
          <a:solidFill>
            <a:schemeClr val="tx1"/>
          </a:solidFill>
          <a:latin typeface="+mn-lt"/>
          <a:ea typeface="+mn-ea"/>
          <a:cs typeface="+mn-cs"/>
        </a:defRPr>
      </a:lvl7pPr>
      <a:lvl8pPr marL="2400180" algn="l" defTabSz="685766" rtl="0" eaLnBrk="1" latinLnBrk="0" hangingPunct="1">
        <a:defRPr kumimoji="1" sz="1350" kern="1200">
          <a:solidFill>
            <a:schemeClr val="tx1"/>
          </a:solidFill>
          <a:latin typeface="+mn-lt"/>
          <a:ea typeface="+mn-ea"/>
          <a:cs typeface="+mn-cs"/>
        </a:defRPr>
      </a:lvl8pPr>
      <a:lvl9pPr marL="2743064" algn="l" defTabSz="685766"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1699" y="2307349"/>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5" name="円/楕円 4"/>
          <p:cNvSpPr/>
          <p:nvPr/>
        </p:nvSpPr>
        <p:spPr>
          <a:xfrm>
            <a:off x="8570334" y="2835373"/>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6" name="円/楕円 5"/>
          <p:cNvSpPr/>
          <p:nvPr/>
        </p:nvSpPr>
        <p:spPr>
          <a:xfrm>
            <a:off x="8455182" y="322814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7" name="テキスト ボックス 6"/>
          <p:cNvSpPr txBox="1"/>
          <p:nvPr/>
        </p:nvSpPr>
        <p:spPr>
          <a:xfrm>
            <a:off x="8273983" y="2212576"/>
            <a:ext cx="2228679" cy="523220"/>
          </a:xfrm>
          <a:prstGeom prst="rect">
            <a:avLst/>
          </a:prstGeom>
          <a:noFill/>
        </p:spPr>
        <p:txBody>
          <a:bodyPr wrap="square" rtlCol="0">
            <a:spAutoFit/>
          </a:bodyPr>
          <a:lstStyle/>
          <a:p>
            <a:r>
              <a:rPr lang="ja-JP" altLang="en-US" sz="2800" dirty="0">
                <a:latin typeface="+mn-lt"/>
                <a:ea typeface="+mj-ea"/>
              </a:rPr>
              <a:t>インスリン</a:t>
            </a:r>
          </a:p>
        </p:txBody>
      </p:sp>
      <p:sp>
        <p:nvSpPr>
          <p:cNvPr id="8" name="円/楕円 7"/>
          <p:cNvSpPr/>
          <p:nvPr/>
        </p:nvSpPr>
        <p:spPr>
          <a:xfrm>
            <a:off x="8464030" y="3620915"/>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9" name="円/楕円 8"/>
          <p:cNvSpPr/>
          <p:nvPr/>
        </p:nvSpPr>
        <p:spPr>
          <a:xfrm>
            <a:off x="8950260" y="3566328"/>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10" name="円/楕円 9"/>
          <p:cNvSpPr/>
          <p:nvPr/>
        </p:nvSpPr>
        <p:spPr>
          <a:xfrm>
            <a:off x="8950260" y="313526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11" name="円/楕円 10"/>
          <p:cNvSpPr/>
          <p:nvPr/>
        </p:nvSpPr>
        <p:spPr>
          <a:xfrm>
            <a:off x="9013909" y="275714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12" name="テキスト ボックス 11"/>
          <p:cNvSpPr txBox="1"/>
          <p:nvPr/>
        </p:nvSpPr>
        <p:spPr>
          <a:xfrm>
            <a:off x="5513166" y="2731901"/>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18" name="右矢印 17"/>
          <p:cNvSpPr/>
          <p:nvPr/>
        </p:nvSpPr>
        <p:spPr>
          <a:xfrm>
            <a:off x="6900745" y="2512209"/>
            <a:ext cx="1492498" cy="1007481"/>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a:ea typeface="+mj-ea"/>
            </a:endParaRPr>
          </a:p>
        </p:txBody>
      </p:sp>
      <p:sp>
        <p:nvSpPr>
          <p:cNvPr id="19" name="テキスト ボックス 18"/>
          <p:cNvSpPr txBox="1"/>
          <p:nvPr/>
        </p:nvSpPr>
        <p:spPr>
          <a:xfrm>
            <a:off x="6802378" y="2854759"/>
            <a:ext cx="1601993" cy="323165"/>
          </a:xfrm>
          <a:prstGeom prst="rect">
            <a:avLst/>
          </a:prstGeom>
          <a:noFill/>
        </p:spPr>
        <p:txBody>
          <a:bodyPr wrap="square" rtlCol="0">
            <a:spAutoFit/>
          </a:bodyPr>
          <a:lstStyle/>
          <a:p>
            <a:pPr algn="ctr"/>
            <a:r>
              <a:rPr lang="ja-JP" altLang="en-US" sz="1500" dirty="0">
                <a:latin typeface="+mn-lt"/>
                <a:ea typeface="+mj-ea"/>
              </a:rPr>
              <a:t>インスリン分泌</a:t>
            </a:r>
          </a:p>
        </p:txBody>
      </p:sp>
      <p:sp>
        <p:nvSpPr>
          <p:cNvPr id="20" name="角丸四角形 19"/>
          <p:cNvSpPr/>
          <p:nvPr/>
        </p:nvSpPr>
        <p:spPr>
          <a:xfrm>
            <a:off x="8570332" y="4899639"/>
            <a:ext cx="1357869" cy="10081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ltLang="ja-JP" dirty="0">
              <a:ea typeface="+mj-ea"/>
            </a:endParaRPr>
          </a:p>
          <a:p>
            <a:pPr algn="ctr"/>
            <a:r>
              <a:rPr lang="ja-JP" altLang="en-US" dirty="0">
                <a:ea typeface="+mj-ea"/>
              </a:rPr>
              <a:t>細胞</a:t>
            </a:r>
          </a:p>
        </p:txBody>
      </p:sp>
      <p:sp>
        <p:nvSpPr>
          <p:cNvPr id="21" name="円/楕円 20"/>
          <p:cNvSpPr/>
          <p:nvPr/>
        </p:nvSpPr>
        <p:spPr>
          <a:xfrm>
            <a:off x="8644139" y="4419312"/>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cxnSp>
        <p:nvCxnSpPr>
          <p:cNvPr id="22" name="直線矢印コネクタ 21"/>
          <p:cNvCxnSpPr/>
          <p:nvPr/>
        </p:nvCxnSpPr>
        <p:spPr>
          <a:xfrm>
            <a:off x="8331157" y="4338306"/>
            <a:ext cx="264984" cy="1007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7352998" y="4019327"/>
            <a:ext cx="1082543" cy="369332"/>
          </a:xfrm>
          <a:prstGeom prst="rect">
            <a:avLst/>
          </a:prstGeom>
          <a:noFill/>
        </p:spPr>
        <p:txBody>
          <a:bodyPr wrap="square" rtlCol="0">
            <a:spAutoFit/>
          </a:bodyPr>
          <a:lstStyle/>
          <a:p>
            <a:r>
              <a:rPr lang="ja-JP" altLang="en-US" sz="1800" dirty="0">
                <a:latin typeface="+mn-lt"/>
                <a:ea typeface="+mj-ea"/>
              </a:rPr>
              <a:t>ブドウ糖</a:t>
            </a:r>
          </a:p>
        </p:txBody>
      </p:sp>
      <p:sp>
        <p:nvSpPr>
          <p:cNvPr id="26" name="円/楕円 25"/>
          <p:cNvSpPr/>
          <p:nvPr/>
        </p:nvSpPr>
        <p:spPr>
          <a:xfrm>
            <a:off x="9402585" y="3384595"/>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7" name="円/楕円 26"/>
          <p:cNvSpPr/>
          <p:nvPr/>
        </p:nvSpPr>
        <p:spPr>
          <a:xfrm>
            <a:off x="8722767" y="5290225"/>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8" name="円/楕円 27"/>
          <p:cNvSpPr/>
          <p:nvPr/>
        </p:nvSpPr>
        <p:spPr>
          <a:xfrm>
            <a:off x="9055570" y="4299135"/>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9" name="円/楕円 28"/>
          <p:cNvSpPr/>
          <p:nvPr/>
        </p:nvSpPr>
        <p:spPr>
          <a:xfrm>
            <a:off x="9522099" y="4787918"/>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0" name="円/楕円 29"/>
          <p:cNvSpPr/>
          <p:nvPr/>
        </p:nvSpPr>
        <p:spPr>
          <a:xfrm>
            <a:off x="9069774" y="5214185"/>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1" name="下矢印 30"/>
          <p:cNvSpPr/>
          <p:nvPr/>
        </p:nvSpPr>
        <p:spPr>
          <a:xfrm>
            <a:off x="9011961" y="4527327"/>
            <a:ext cx="321491" cy="626981"/>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a:ea typeface="+mj-ea"/>
            </a:endParaRPr>
          </a:p>
        </p:txBody>
      </p:sp>
      <p:sp>
        <p:nvSpPr>
          <p:cNvPr id="32" name="円/楕円 31"/>
          <p:cNvSpPr/>
          <p:nvPr/>
        </p:nvSpPr>
        <p:spPr>
          <a:xfrm>
            <a:off x="8722768" y="5057734"/>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3" name="円/楕円 32"/>
          <p:cNvSpPr/>
          <p:nvPr/>
        </p:nvSpPr>
        <p:spPr>
          <a:xfrm>
            <a:off x="8738056" y="3972657"/>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6" name="テキスト ボックス 35"/>
          <p:cNvSpPr txBox="1"/>
          <p:nvPr/>
        </p:nvSpPr>
        <p:spPr>
          <a:xfrm>
            <a:off x="9297943" y="4732006"/>
            <a:ext cx="1922133" cy="553998"/>
          </a:xfrm>
          <a:prstGeom prst="rect">
            <a:avLst/>
          </a:prstGeom>
          <a:noFill/>
        </p:spPr>
        <p:txBody>
          <a:bodyPr wrap="square" rtlCol="0">
            <a:spAutoFit/>
          </a:bodyPr>
          <a:lstStyle/>
          <a:p>
            <a:pPr algn="ctr"/>
            <a:r>
              <a:rPr lang="ja-JP" altLang="en-US" sz="1500" dirty="0">
                <a:latin typeface="+mn-lt"/>
                <a:ea typeface="+mj-ea"/>
              </a:rPr>
              <a:t>ブドウ糖を</a:t>
            </a:r>
            <a:endParaRPr lang="en-US" altLang="ja-JP" sz="1500" dirty="0">
              <a:latin typeface="+mn-lt"/>
              <a:ea typeface="+mj-ea"/>
            </a:endParaRPr>
          </a:p>
          <a:p>
            <a:pPr algn="ctr"/>
            <a:r>
              <a:rPr lang="ja-JP" altLang="en-US" sz="1500" dirty="0">
                <a:latin typeface="+mn-lt"/>
                <a:ea typeface="+mj-ea"/>
              </a:rPr>
              <a:t>細胞内に取り込む</a:t>
            </a:r>
          </a:p>
        </p:txBody>
      </p:sp>
      <p:sp>
        <p:nvSpPr>
          <p:cNvPr id="37" name="正方形/長方形 36"/>
          <p:cNvSpPr/>
          <p:nvPr/>
        </p:nvSpPr>
        <p:spPr>
          <a:xfrm>
            <a:off x="5146423" y="6082527"/>
            <a:ext cx="6255118" cy="1303692"/>
          </a:xfrm>
          <a:prstGeom prst="rect">
            <a:avLst/>
          </a:prstGeom>
          <a:solidFill>
            <a:schemeClr val="accent3">
              <a:lumMod val="20000"/>
              <a:lumOff val="80000"/>
            </a:schemeClr>
          </a:solidFill>
          <a:ln>
            <a:solidFill>
              <a:srgbClr val="00B05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2400" dirty="0">
                <a:ea typeface="+mj-ea"/>
              </a:rPr>
              <a:t>膵臓から分泌されたインスリンは、</a:t>
            </a:r>
            <a:endParaRPr lang="en-US" altLang="ja-JP" sz="2400" dirty="0">
              <a:ea typeface="+mj-ea"/>
            </a:endParaRPr>
          </a:p>
          <a:p>
            <a:pPr algn="ctr"/>
            <a:r>
              <a:rPr lang="ja-JP" altLang="en-US" sz="2400" dirty="0">
                <a:ea typeface="+mj-ea"/>
              </a:rPr>
              <a:t>細胞に作用して、ブドウ糖を細胞内に取り込む。</a:t>
            </a:r>
            <a:br>
              <a:rPr lang="en-US" altLang="ja-JP" sz="2400" dirty="0">
                <a:ea typeface="+mj-ea"/>
              </a:rPr>
            </a:br>
            <a:r>
              <a:rPr lang="ja-JP" altLang="en-US" sz="2400" dirty="0">
                <a:ea typeface="+mj-ea"/>
              </a:rPr>
              <a:t>⇒血糖値が低下する</a:t>
            </a:r>
          </a:p>
        </p:txBody>
      </p:sp>
      <p:pic>
        <p:nvPicPr>
          <p:cNvPr id="34"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9602" y="5660274"/>
            <a:ext cx="1944216" cy="381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9028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1698" y="3131842"/>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5" name="円/楕円 4"/>
          <p:cNvSpPr/>
          <p:nvPr/>
        </p:nvSpPr>
        <p:spPr>
          <a:xfrm>
            <a:off x="8570333" y="365986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6" name="円/楕円 5"/>
          <p:cNvSpPr/>
          <p:nvPr/>
        </p:nvSpPr>
        <p:spPr>
          <a:xfrm>
            <a:off x="8455181" y="4052635"/>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7" name="テキスト ボックス 6"/>
          <p:cNvSpPr txBox="1"/>
          <p:nvPr/>
        </p:nvSpPr>
        <p:spPr>
          <a:xfrm>
            <a:off x="8404369" y="3022151"/>
            <a:ext cx="1004085" cy="323165"/>
          </a:xfrm>
          <a:prstGeom prst="rect">
            <a:avLst/>
          </a:prstGeom>
          <a:noFill/>
        </p:spPr>
        <p:txBody>
          <a:bodyPr wrap="square" rtlCol="0">
            <a:spAutoFit/>
          </a:bodyPr>
          <a:lstStyle/>
          <a:p>
            <a:r>
              <a:rPr lang="ja-JP" altLang="en-US" sz="1500" dirty="0">
                <a:latin typeface="+mn-lt"/>
                <a:ea typeface="+mj-ea"/>
              </a:rPr>
              <a:t>インスリン</a:t>
            </a:r>
          </a:p>
        </p:txBody>
      </p:sp>
      <p:sp>
        <p:nvSpPr>
          <p:cNvPr id="8" name="円/楕円 7"/>
          <p:cNvSpPr/>
          <p:nvPr/>
        </p:nvSpPr>
        <p:spPr>
          <a:xfrm>
            <a:off x="8464029" y="444540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9" name="円/楕円 8"/>
          <p:cNvSpPr/>
          <p:nvPr/>
        </p:nvSpPr>
        <p:spPr>
          <a:xfrm>
            <a:off x="8950259" y="4390819"/>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10" name="円/楕円 9"/>
          <p:cNvSpPr/>
          <p:nvPr/>
        </p:nvSpPr>
        <p:spPr>
          <a:xfrm>
            <a:off x="8950259" y="395975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11" name="円/楕円 10"/>
          <p:cNvSpPr/>
          <p:nvPr/>
        </p:nvSpPr>
        <p:spPr>
          <a:xfrm>
            <a:off x="9013908" y="3581638"/>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12" name="テキスト ボックス 11"/>
          <p:cNvSpPr txBox="1"/>
          <p:nvPr/>
        </p:nvSpPr>
        <p:spPr>
          <a:xfrm>
            <a:off x="5619483" y="3438164"/>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18" name="右矢印 17"/>
          <p:cNvSpPr/>
          <p:nvPr/>
        </p:nvSpPr>
        <p:spPr>
          <a:xfrm>
            <a:off x="6900742" y="3336699"/>
            <a:ext cx="1492498" cy="1007481"/>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a:ea typeface="+mj-ea"/>
            </a:endParaRPr>
          </a:p>
        </p:txBody>
      </p:sp>
      <p:sp>
        <p:nvSpPr>
          <p:cNvPr id="19" name="テキスト ボックス 18"/>
          <p:cNvSpPr txBox="1"/>
          <p:nvPr/>
        </p:nvSpPr>
        <p:spPr>
          <a:xfrm>
            <a:off x="6802377" y="3679249"/>
            <a:ext cx="1601993" cy="323165"/>
          </a:xfrm>
          <a:prstGeom prst="rect">
            <a:avLst/>
          </a:prstGeom>
          <a:noFill/>
        </p:spPr>
        <p:txBody>
          <a:bodyPr wrap="square" rtlCol="0">
            <a:spAutoFit/>
          </a:bodyPr>
          <a:lstStyle/>
          <a:p>
            <a:pPr algn="ctr"/>
            <a:r>
              <a:rPr lang="ja-JP" altLang="en-US" sz="1500" dirty="0">
                <a:latin typeface="+mn-lt"/>
                <a:ea typeface="+mj-ea"/>
              </a:rPr>
              <a:t>インスリン分泌</a:t>
            </a:r>
          </a:p>
        </p:txBody>
      </p:sp>
      <p:sp>
        <p:nvSpPr>
          <p:cNvPr id="20" name="角丸四角形 19"/>
          <p:cNvSpPr/>
          <p:nvPr/>
        </p:nvSpPr>
        <p:spPr>
          <a:xfrm>
            <a:off x="8570332" y="5724129"/>
            <a:ext cx="1357869" cy="10081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ltLang="ja-JP" dirty="0">
              <a:ea typeface="+mj-ea"/>
            </a:endParaRPr>
          </a:p>
          <a:p>
            <a:pPr algn="ctr"/>
            <a:r>
              <a:rPr lang="ja-JP" altLang="en-US" dirty="0">
                <a:ea typeface="+mj-ea"/>
              </a:rPr>
              <a:t>細胞</a:t>
            </a:r>
          </a:p>
        </p:txBody>
      </p:sp>
      <p:sp>
        <p:nvSpPr>
          <p:cNvPr id="21" name="円/楕円 20"/>
          <p:cNvSpPr/>
          <p:nvPr/>
        </p:nvSpPr>
        <p:spPr>
          <a:xfrm>
            <a:off x="8644138" y="5243803"/>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cxnSp>
        <p:nvCxnSpPr>
          <p:cNvPr id="22" name="直線矢印コネクタ 21"/>
          <p:cNvCxnSpPr/>
          <p:nvPr/>
        </p:nvCxnSpPr>
        <p:spPr>
          <a:xfrm>
            <a:off x="8331156" y="5162796"/>
            <a:ext cx="264984" cy="1007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7352997" y="4843817"/>
            <a:ext cx="1082543" cy="369332"/>
          </a:xfrm>
          <a:prstGeom prst="rect">
            <a:avLst/>
          </a:prstGeom>
          <a:noFill/>
        </p:spPr>
        <p:txBody>
          <a:bodyPr wrap="square" rtlCol="0">
            <a:spAutoFit/>
          </a:bodyPr>
          <a:lstStyle/>
          <a:p>
            <a:r>
              <a:rPr lang="ja-JP" altLang="en-US" sz="1800" dirty="0">
                <a:latin typeface="+mn-lt"/>
                <a:ea typeface="+mj-ea"/>
              </a:rPr>
              <a:t>ブドウ糖</a:t>
            </a:r>
          </a:p>
        </p:txBody>
      </p:sp>
      <p:sp>
        <p:nvSpPr>
          <p:cNvPr id="26" name="円/楕円 25"/>
          <p:cNvSpPr/>
          <p:nvPr/>
        </p:nvSpPr>
        <p:spPr>
          <a:xfrm>
            <a:off x="9402584" y="420908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7" name="円/楕円 26"/>
          <p:cNvSpPr/>
          <p:nvPr/>
        </p:nvSpPr>
        <p:spPr>
          <a:xfrm>
            <a:off x="8722766" y="6114716"/>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8" name="円/楕円 27"/>
          <p:cNvSpPr/>
          <p:nvPr/>
        </p:nvSpPr>
        <p:spPr>
          <a:xfrm>
            <a:off x="9055569" y="5123626"/>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9" name="円/楕円 28"/>
          <p:cNvSpPr/>
          <p:nvPr/>
        </p:nvSpPr>
        <p:spPr>
          <a:xfrm>
            <a:off x="9547989" y="557934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0" name="円/楕円 29"/>
          <p:cNvSpPr/>
          <p:nvPr/>
        </p:nvSpPr>
        <p:spPr>
          <a:xfrm>
            <a:off x="9069773" y="6038676"/>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1" name="下矢印 30"/>
          <p:cNvSpPr/>
          <p:nvPr/>
        </p:nvSpPr>
        <p:spPr>
          <a:xfrm>
            <a:off x="9011960" y="5351818"/>
            <a:ext cx="321491" cy="626981"/>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a:ea typeface="+mj-ea"/>
            </a:endParaRPr>
          </a:p>
        </p:txBody>
      </p:sp>
      <p:sp>
        <p:nvSpPr>
          <p:cNvPr id="32" name="円/楕円 31"/>
          <p:cNvSpPr/>
          <p:nvPr/>
        </p:nvSpPr>
        <p:spPr>
          <a:xfrm>
            <a:off x="8722767" y="5882225"/>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3" name="円/楕円 32"/>
          <p:cNvSpPr/>
          <p:nvPr/>
        </p:nvSpPr>
        <p:spPr>
          <a:xfrm>
            <a:off x="8738055" y="4797148"/>
            <a:ext cx="239029" cy="156451"/>
          </a:xfrm>
          <a:prstGeom prst="ellipse">
            <a:avLst/>
          </a:prstGeom>
          <a:solidFill>
            <a:srgbClr val="0070C0"/>
          </a:solidFill>
          <a:ln>
            <a:no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6" name="テキスト ボックス 35"/>
          <p:cNvSpPr txBox="1"/>
          <p:nvPr/>
        </p:nvSpPr>
        <p:spPr>
          <a:xfrm>
            <a:off x="9408760" y="5701798"/>
            <a:ext cx="1922133" cy="553998"/>
          </a:xfrm>
          <a:prstGeom prst="rect">
            <a:avLst/>
          </a:prstGeom>
          <a:noFill/>
        </p:spPr>
        <p:txBody>
          <a:bodyPr wrap="square" rtlCol="0">
            <a:spAutoFit/>
          </a:bodyPr>
          <a:lstStyle/>
          <a:p>
            <a:pPr algn="ctr"/>
            <a:r>
              <a:rPr lang="ja-JP" altLang="en-US" sz="1500" dirty="0">
                <a:latin typeface="+mn-lt"/>
                <a:ea typeface="+mj-ea"/>
              </a:rPr>
              <a:t>ブドウ糖を</a:t>
            </a:r>
            <a:endParaRPr lang="en-US" altLang="ja-JP" sz="1500" dirty="0">
              <a:latin typeface="+mn-lt"/>
              <a:ea typeface="+mj-ea"/>
            </a:endParaRPr>
          </a:p>
          <a:p>
            <a:pPr algn="ctr"/>
            <a:r>
              <a:rPr lang="ja-JP" altLang="en-US" sz="1500" dirty="0">
                <a:latin typeface="+mn-lt"/>
                <a:ea typeface="+mj-ea"/>
              </a:rPr>
              <a:t>細胞内に取り込む</a:t>
            </a:r>
          </a:p>
        </p:txBody>
      </p:sp>
      <p:pic>
        <p:nvPicPr>
          <p:cNvPr id="34" name="Picture 2" descr="http://1.bp.blogspot.com/-eJGNGE4u8LA/UsZuCAMuehI/AAAAAAAAc2c/QQ5eBSC2Ey0/s800/mark_bat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42226" y="3470464"/>
            <a:ext cx="739946" cy="739946"/>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http://1.bp.blogspot.com/-eJGNGE4u8LA/UsZuCAMuehI/AAAAAAAAc2c/QQ5eBSC2Ey0/s800/mark_batsu.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57568" y="5260708"/>
            <a:ext cx="739946" cy="739946"/>
          </a:xfrm>
          <a:prstGeom prst="rect">
            <a:avLst/>
          </a:prstGeom>
          <a:noFill/>
          <a:extLst>
            <a:ext uri="{909E8E84-426E-40DD-AFC4-6F175D3DCCD1}">
              <a14:hiddenFill xmlns:a14="http://schemas.microsoft.com/office/drawing/2010/main">
                <a:solidFill>
                  <a:srgbClr val="FFFFFF"/>
                </a:solidFill>
              </a14:hiddenFill>
            </a:ext>
          </a:extLst>
        </p:spPr>
      </p:pic>
      <p:sp>
        <p:nvSpPr>
          <p:cNvPr id="38" name="正方形/長方形 37"/>
          <p:cNvSpPr/>
          <p:nvPr/>
        </p:nvSpPr>
        <p:spPr>
          <a:xfrm>
            <a:off x="6900742" y="1446397"/>
            <a:ext cx="2632194" cy="5739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ja-JP" sz="3200" dirty="0">
                <a:ea typeface="+mj-ea"/>
              </a:rPr>
              <a:t>2</a:t>
            </a:r>
            <a:r>
              <a:rPr lang="ja-JP" altLang="en-US" sz="3200" dirty="0">
                <a:ea typeface="+mj-ea"/>
              </a:rPr>
              <a:t>型糖尿病</a:t>
            </a:r>
          </a:p>
        </p:txBody>
      </p:sp>
      <p:sp>
        <p:nvSpPr>
          <p:cNvPr id="2" name="四角形吹き出し 1"/>
          <p:cNvSpPr/>
          <p:nvPr/>
        </p:nvSpPr>
        <p:spPr>
          <a:xfrm>
            <a:off x="6594624" y="2374951"/>
            <a:ext cx="2288543" cy="484890"/>
          </a:xfrm>
          <a:prstGeom prst="wedgeRectCallout">
            <a:avLst>
              <a:gd name="adj1" fmla="val -38685"/>
              <a:gd name="adj2" fmla="val 21179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b="1" dirty="0">
                <a:ea typeface="+mj-ea"/>
              </a:rPr>
              <a:t>インスリン分泌低下</a:t>
            </a:r>
          </a:p>
        </p:txBody>
      </p:sp>
      <p:sp>
        <p:nvSpPr>
          <p:cNvPr id="39" name="四角形吹き出し 38"/>
          <p:cNvSpPr/>
          <p:nvPr/>
        </p:nvSpPr>
        <p:spPr>
          <a:xfrm>
            <a:off x="5725424" y="5803327"/>
            <a:ext cx="2595187" cy="484890"/>
          </a:xfrm>
          <a:prstGeom prst="wedgeRectCallout">
            <a:avLst>
              <a:gd name="adj1" fmla="val 80231"/>
              <a:gd name="adj2" fmla="val -9988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b="1" dirty="0">
                <a:ea typeface="+mj-ea"/>
              </a:rPr>
              <a:t>インスリン抵抗性増大</a:t>
            </a:r>
          </a:p>
        </p:txBody>
      </p:sp>
      <p:pic>
        <p:nvPicPr>
          <p:cNvPr id="37" name="Picture 2" descr="æ°è¬æå ±ãªã³ã©ã¤ã³"/>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5421" y="5353899"/>
            <a:ext cx="1944216" cy="381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5798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矢印コネクタ 20"/>
          <p:cNvCxnSpPr/>
          <p:nvPr/>
        </p:nvCxnSpPr>
        <p:spPr>
          <a:xfrm>
            <a:off x="6920484" y="4131576"/>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6039768" y="2195736"/>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GLP-1</a:t>
            </a:r>
            <a:endParaRPr lang="ja-JP" altLang="en-US" sz="2100" dirty="0">
              <a:ea typeface="+mj-ea"/>
            </a:endParaRPr>
          </a:p>
        </p:txBody>
      </p:sp>
      <p:pic>
        <p:nvPicPr>
          <p:cNvPr id="1026"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899" y="4639633"/>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7881093" y="4960388"/>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7522576" y="526062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7217227" y="548322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7951909" y="522428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7136098" y="5719427"/>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a:endCxn id="48" idx="1"/>
          </p:cNvCxnSpPr>
          <p:nvPr/>
        </p:nvCxnSpPr>
        <p:spPr>
          <a:xfrm flipV="1">
            <a:off x="7842991" y="2401266"/>
            <a:ext cx="1421229" cy="10494"/>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8116557" y="1506868"/>
            <a:ext cx="1909624" cy="540060"/>
          </a:xfrm>
          <a:prstGeom prst="wedgeRectCallout">
            <a:avLst>
              <a:gd name="adj1" fmla="val -38758"/>
              <a:gd name="adj2" fmla="val 1011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600" dirty="0">
                <a:ea typeface="+mj-ea"/>
              </a:rPr>
              <a:t>DPP-4</a:t>
            </a:r>
            <a:endParaRPr lang="ja-JP" altLang="en-US" sz="3600" dirty="0">
              <a:ea typeface="+mj-ea"/>
            </a:endParaRPr>
          </a:p>
        </p:txBody>
      </p:sp>
      <p:sp>
        <p:nvSpPr>
          <p:cNvPr id="48" name="正方形/長方形 47"/>
          <p:cNvSpPr/>
          <p:nvPr/>
        </p:nvSpPr>
        <p:spPr>
          <a:xfrm>
            <a:off x="9264222" y="2147144"/>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5910965" y="4660304"/>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23" name="角丸四角形 22"/>
          <p:cNvSpPr/>
          <p:nvPr/>
        </p:nvSpPr>
        <p:spPr>
          <a:xfrm>
            <a:off x="5803866" y="2963647"/>
            <a:ext cx="2077224" cy="110294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2100" b="1" dirty="0">
                <a:ea typeface="+mj-ea"/>
              </a:rPr>
              <a:t>GLP-1</a:t>
            </a:r>
          </a:p>
          <a:p>
            <a:pPr algn="ctr"/>
            <a:r>
              <a:rPr lang="ja-JP" altLang="en-US" sz="2100" b="1" dirty="0">
                <a:ea typeface="+mj-ea"/>
              </a:rPr>
              <a:t>アナログ製剤</a:t>
            </a:r>
            <a:br>
              <a:rPr lang="en-US" altLang="ja-JP" sz="2100" b="1" dirty="0">
                <a:ea typeface="+mj-ea"/>
              </a:rPr>
            </a:br>
            <a:r>
              <a:rPr lang="ja-JP" altLang="en-US" sz="2100" b="1" dirty="0">
                <a:ea typeface="+mj-ea"/>
              </a:rPr>
              <a:t>（</a:t>
            </a:r>
            <a:r>
              <a:rPr lang="ja-JP" altLang="en-US" sz="2100" b="1" u="heavy" dirty="0">
                <a:uFill>
                  <a:solidFill>
                    <a:srgbClr val="FF0000"/>
                  </a:solidFill>
                </a:uFill>
                <a:ea typeface="+mj-ea"/>
              </a:rPr>
              <a:t>リラグルチド</a:t>
            </a:r>
            <a:r>
              <a:rPr lang="ja-JP" altLang="en-US" sz="2100" b="1" dirty="0">
                <a:ea typeface="+mj-ea"/>
              </a:rPr>
              <a:t>）</a:t>
            </a:r>
          </a:p>
        </p:txBody>
      </p:sp>
      <p:cxnSp>
        <p:nvCxnSpPr>
          <p:cNvPr id="3" name="直線矢印コネクタ 2"/>
          <p:cNvCxnSpPr>
            <a:stCxn id="23" idx="3"/>
          </p:cNvCxnSpPr>
          <p:nvPr/>
        </p:nvCxnSpPr>
        <p:spPr>
          <a:xfrm flipV="1">
            <a:off x="7881091" y="2505238"/>
            <a:ext cx="1303239" cy="1009880"/>
          </a:xfrm>
          <a:prstGeom prst="straightConnector1">
            <a:avLst/>
          </a:prstGeom>
          <a:ln>
            <a:solidFill>
              <a:schemeClr val="accent4">
                <a:lumMod val="60000"/>
                <a:lumOff val="4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四角形吹き出し 24"/>
          <p:cNvSpPr/>
          <p:nvPr/>
        </p:nvSpPr>
        <p:spPr>
          <a:xfrm>
            <a:off x="8242033" y="3454477"/>
            <a:ext cx="2730784" cy="863354"/>
          </a:xfrm>
          <a:prstGeom prst="wedgeRectCallout">
            <a:avLst>
              <a:gd name="adj1" fmla="val -36337"/>
              <a:gd name="adj2" fmla="val -94524"/>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dirty="0">
                <a:ea typeface="+mj-ea"/>
              </a:rPr>
              <a:t>DPP-4</a:t>
            </a:r>
            <a:r>
              <a:rPr lang="ja-JP" altLang="en-US" sz="2400" dirty="0">
                <a:ea typeface="+mj-ea"/>
              </a:rPr>
              <a:t>による分解を受けにくい</a:t>
            </a:r>
          </a:p>
        </p:txBody>
      </p:sp>
      <p:sp>
        <p:nvSpPr>
          <p:cNvPr id="26" name="角丸四角形 25"/>
          <p:cNvSpPr/>
          <p:nvPr/>
        </p:nvSpPr>
        <p:spPr>
          <a:xfrm>
            <a:off x="5489836" y="6167994"/>
            <a:ext cx="5402199" cy="1747245"/>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en-US" altLang="ja-JP" b="1" u="sng" dirty="0">
                <a:ea typeface="+mj-ea"/>
              </a:rPr>
              <a:t>GLP-1</a:t>
            </a:r>
            <a:r>
              <a:rPr lang="ja-JP" altLang="en-US" b="1" u="sng" dirty="0">
                <a:ea typeface="+mj-ea"/>
              </a:rPr>
              <a:t>アナログ製剤（リラグルチド）は長時間、</a:t>
            </a:r>
            <a:br>
              <a:rPr lang="en-US" altLang="ja-JP" b="1" u="sng" dirty="0">
                <a:ea typeface="+mj-ea"/>
              </a:rPr>
            </a:br>
            <a:r>
              <a:rPr lang="ja-JP" altLang="en-US" b="1" u="sng" dirty="0">
                <a:ea typeface="+mj-ea"/>
              </a:rPr>
              <a:t>以下の作用が持続する。</a:t>
            </a:r>
            <a:endParaRPr lang="en-US" altLang="ja-JP" b="1" u="sng" dirty="0">
              <a:ea typeface="+mj-ea"/>
            </a:endParaRPr>
          </a:p>
          <a:p>
            <a:pPr marL="457178" indent="-457178">
              <a:buFont typeface="+mj-lt"/>
              <a:buAutoNum type="arabicPeriod"/>
            </a:pPr>
            <a:r>
              <a:rPr lang="ja-JP" altLang="en-US" dirty="0">
                <a:ea typeface="+mj-ea"/>
              </a:rPr>
              <a:t>インスリン分泌促進（血糖依存的）</a:t>
            </a:r>
            <a:endParaRPr lang="en-US" altLang="ja-JP" dirty="0">
              <a:ea typeface="+mj-ea"/>
            </a:endParaRPr>
          </a:p>
          <a:p>
            <a:pPr marL="457178" indent="-457178">
              <a:buFont typeface="+mj-lt"/>
              <a:buAutoNum type="arabicPeriod"/>
            </a:pPr>
            <a:r>
              <a:rPr lang="ja-JP" altLang="en-US" dirty="0">
                <a:ea typeface="+mj-ea"/>
              </a:rPr>
              <a:t>グルカゴン分泌抑制（血糖依存的）</a:t>
            </a:r>
            <a:endParaRPr lang="en-US" altLang="ja-JP" dirty="0">
              <a:ea typeface="+mj-ea"/>
            </a:endParaRPr>
          </a:p>
          <a:p>
            <a:pPr marL="457178" indent="-457178">
              <a:buFont typeface="+mj-lt"/>
              <a:buAutoNum type="arabicPeriod"/>
            </a:pPr>
            <a:r>
              <a:rPr lang="ja-JP" altLang="en-US" dirty="0">
                <a:ea typeface="+mj-ea"/>
              </a:rPr>
              <a:t>胃排泄遅延、食欲抑制</a:t>
            </a:r>
          </a:p>
        </p:txBody>
      </p:sp>
      <p:pic>
        <p:nvPicPr>
          <p:cNvPr id="18"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92591" y="5770875"/>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6" name="正方形/長方形 5"/>
          <p:cNvSpPr/>
          <p:nvPr/>
        </p:nvSpPr>
        <p:spPr>
          <a:xfrm>
            <a:off x="8513489" y="4777079"/>
            <a:ext cx="2468946" cy="400110"/>
          </a:xfrm>
          <a:prstGeom prst="rect">
            <a:avLst/>
          </a:prstGeom>
        </p:spPr>
        <p:txBody>
          <a:bodyPr wrap="none">
            <a:spAutoFit/>
          </a:bodyPr>
          <a:lstStyle/>
          <a:p>
            <a:r>
              <a:rPr lang="ja-JP" altLang="en-US" b="1" u="heavy" dirty="0">
                <a:uFill>
                  <a:solidFill>
                    <a:srgbClr val="FF0000"/>
                  </a:solidFill>
                </a:uFill>
                <a:latin typeface="+mn-lt"/>
                <a:ea typeface="+mj-ea"/>
              </a:rPr>
              <a:t>インスリンデグルデク</a:t>
            </a:r>
          </a:p>
        </p:txBody>
      </p:sp>
      <p:sp>
        <p:nvSpPr>
          <p:cNvPr id="24" name="円/楕円 23"/>
          <p:cNvSpPr/>
          <p:nvPr/>
        </p:nvSpPr>
        <p:spPr>
          <a:xfrm>
            <a:off x="7776401" y="551014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7" name="円/楕円 26"/>
          <p:cNvSpPr/>
          <p:nvPr/>
        </p:nvSpPr>
        <p:spPr>
          <a:xfrm>
            <a:off x="8792594" y="5338846"/>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8" name="円/楕円 27"/>
          <p:cNvSpPr/>
          <p:nvPr/>
        </p:nvSpPr>
        <p:spPr>
          <a:xfrm>
            <a:off x="8448422" y="5380738"/>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9" name="円/楕円 28"/>
          <p:cNvSpPr/>
          <p:nvPr/>
        </p:nvSpPr>
        <p:spPr>
          <a:xfrm>
            <a:off x="8280545" y="4921201"/>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1" name="円/楕円 30"/>
          <p:cNvSpPr/>
          <p:nvPr/>
        </p:nvSpPr>
        <p:spPr>
          <a:xfrm>
            <a:off x="9198260" y="5431919"/>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2" name="円/楕円 31"/>
          <p:cNvSpPr/>
          <p:nvPr/>
        </p:nvSpPr>
        <p:spPr>
          <a:xfrm>
            <a:off x="6920487" y="5805373"/>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Tree>
    <p:extLst>
      <p:ext uri="{BB962C8B-B14F-4D97-AF65-F5344CB8AC3E}">
        <p14:creationId xmlns:p14="http://schemas.microsoft.com/office/powerpoint/2010/main" val="1809057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矢印コネクタ 20"/>
          <p:cNvCxnSpPr/>
          <p:nvPr/>
        </p:nvCxnSpPr>
        <p:spPr>
          <a:xfrm>
            <a:off x="6687941" y="4012824"/>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5807225" y="2076984"/>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GLP-1</a:t>
            </a:r>
            <a:endParaRPr lang="ja-JP" altLang="en-US" sz="2100" dirty="0">
              <a:ea typeface="+mj-ea"/>
            </a:endParaRPr>
          </a:p>
        </p:txBody>
      </p:sp>
      <p:pic>
        <p:nvPicPr>
          <p:cNvPr id="1026"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6356" y="4520881"/>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7648550" y="484163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7290033" y="5141869"/>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6984684" y="5364472"/>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7719366" y="5105535"/>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6903556" y="5600675"/>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a:endCxn id="48" idx="1"/>
          </p:cNvCxnSpPr>
          <p:nvPr/>
        </p:nvCxnSpPr>
        <p:spPr>
          <a:xfrm flipV="1">
            <a:off x="7610449" y="2282514"/>
            <a:ext cx="1421229" cy="10494"/>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7884014" y="1388116"/>
            <a:ext cx="1909624" cy="540060"/>
          </a:xfrm>
          <a:prstGeom prst="wedgeRectCallout">
            <a:avLst>
              <a:gd name="adj1" fmla="val -38758"/>
              <a:gd name="adj2" fmla="val 1011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600" dirty="0">
                <a:ea typeface="+mj-ea"/>
              </a:rPr>
              <a:t>DPP-4</a:t>
            </a:r>
            <a:endParaRPr lang="ja-JP" altLang="en-US" sz="3600" dirty="0">
              <a:ea typeface="+mj-ea"/>
            </a:endParaRPr>
          </a:p>
        </p:txBody>
      </p:sp>
      <p:sp>
        <p:nvSpPr>
          <p:cNvPr id="48" name="正方形/長方形 47"/>
          <p:cNvSpPr/>
          <p:nvPr/>
        </p:nvSpPr>
        <p:spPr>
          <a:xfrm>
            <a:off x="9031679" y="2028392"/>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5678422" y="4541552"/>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23" name="角丸四角形 22"/>
          <p:cNvSpPr/>
          <p:nvPr/>
        </p:nvSpPr>
        <p:spPr>
          <a:xfrm>
            <a:off x="5571323" y="2844895"/>
            <a:ext cx="2077224" cy="110294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2100" b="1" dirty="0">
                <a:ea typeface="+mj-ea"/>
              </a:rPr>
              <a:t>GLP-1</a:t>
            </a:r>
          </a:p>
          <a:p>
            <a:pPr algn="ctr"/>
            <a:r>
              <a:rPr lang="ja-JP" altLang="en-US" sz="2100" b="1" dirty="0">
                <a:ea typeface="+mj-ea"/>
              </a:rPr>
              <a:t>アナログ製剤</a:t>
            </a:r>
            <a:br>
              <a:rPr lang="en-US" altLang="ja-JP" sz="2100" b="1" dirty="0">
                <a:ea typeface="+mj-ea"/>
              </a:rPr>
            </a:br>
            <a:r>
              <a:rPr lang="ja-JP" altLang="en-US" sz="2100" b="1" dirty="0">
                <a:ea typeface="+mj-ea"/>
              </a:rPr>
              <a:t>（</a:t>
            </a:r>
            <a:r>
              <a:rPr lang="ja-JP" altLang="en-US" sz="2100" b="1" u="heavy" dirty="0">
                <a:uFill>
                  <a:solidFill>
                    <a:srgbClr val="FF0000"/>
                  </a:solidFill>
                </a:uFill>
                <a:ea typeface="+mj-ea"/>
              </a:rPr>
              <a:t>リラグルチド</a:t>
            </a:r>
            <a:r>
              <a:rPr lang="ja-JP" altLang="en-US" sz="2100" b="1" dirty="0">
                <a:ea typeface="+mj-ea"/>
              </a:rPr>
              <a:t>）</a:t>
            </a:r>
          </a:p>
        </p:txBody>
      </p:sp>
      <p:cxnSp>
        <p:nvCxnSpPr>
          <p:cNvPr id="3" name="直線矢印コネクタ 2"/>
          <p:cNvCxnSpPr>
            <a:stCxn id="23" idx="3"/>
          </p:cNvCxnSpPr>
          <p:nvPr/>
        </p:nvCxnSpPr>
        <p:spPr>
          <a:xfrm flipV="1">
            <a:off x="7648549" y="2386486"/>
            <a:ext cx="1303239" cy="1009880"/>
          </a:xfrm>
          <a:prstGeom prst="straightConnector1">
            <a:avLst/>
          </a:prstGeom>
          <a:ln>
            <a:solidFill>
              <a:schemeClr val="accent4">
                <a:lumMod val="60000"/>
                <a:lumOff val="4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四角形吹き出し 24"/>
          <p:cNvSpPr/>
          <p:nvPr/>
        </p:nvSpPr>
        <p:spPr>
          <a:xfrm>
            <a:off x="8009491" y="3335725"/>
            <a:ext cx="2730784" cy="863354"/>
          </a:xfrm>
          <a:prstGeom prst="wedgeRectCallout">
            <a:avLst>
              <a:gd name="adj1" fmla="val -36337"/>
              <a:gd name="adj2" fmla="val -94524"/>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dirty="0">
                <a:ea typeface="+mj-ea"/>
              </a:rPr>
              <a:t>DPP-4</a:t>
            </a:r>
            <a:r>
              <a:rPr lang="ja-JP" altLang="en-US" sz="2400" dirty="0">
                <a:ea typeface="+mj-ea"/>
              </a:rPr>
              <a:t>による分解を受けにくい</a:t>
            </a:r>
          </a:p>
        </p:txBody>
      </p:sp>
      <p:sp>
        <p:nvSpPr>
          <p:cNvPr id="26" name="角丸四角形 25"/>
          <p:cNvSpPr/>
          <p:nvPr/>
        </p:nvSpPr>
        <p:spPr>
          <a:xfrm>
            <a:off x="4964720" y="6097530"/>
            <a:ext cx="6331632" cy="1747245"/>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dirty="0">
                <a:ea typeface="+mj-ea"/>
              </a:rPr>
              <a:t>ゾルトファイは</a:t>
            </a:r>
            <a:endParaRPr lang="en-US" altLang="ja-JP" dirty="0">
              <a:ea typeface="+mj-ea"/>
            </a:endParaRPr>
          </a:p>
          <a:p>
            <a:pPr marL="457178" indent="-457178">
              <a:buFont typeface="+mj-lt"/>
              <a:buAutoNum type="arabicPeriod"/>
            </a:pPr>
            <a:r>
              <a:rPr lang="ja-JP" altLang="en-US" dirty="0"/>
              <a:t>インスリンデグルデクによる血糖降下作用</a:t>
            </a:r>
          </a:p>
          <a:p>
            <a:pPr marL="457178" indent="-457178">
              <a:buFont typeface="+mj-lt"/>
              <a:buAutoNum type="arabicPeriod"/>
            </a:pPr>
            <a:r>
              <a:rPr lang="ja-JP" altLang="en-US" dirty="0">
                <a:ea typeface="+mj-ea"/>
              </a:rPr>
              <a:t>リラグルチ</a:t>
            </a:r>
            <a:r>
              <a:rPr lang="ja-JP" altLang="en-US" dirty="0"/>
              <a:t>ド</a:t>
            </a:r>
            <a:r>
              <a:rPr lang="ja-JP" altLang="en-US" dirty="0">
                <a:ea typeface="+mj-ea"/>
              </a:rPr>
              <a:t>（</a:t>
            </a:r>
            <a:r>
              <a:rPr lang="en-US" altLang="ja-JP" dirty="0">
                <a:ea typeface="+mj-ea"/>
              </a:rPr>
              <a:t>GLP-1</a:t>
            </a:r>
            <a:r>
              <a:rPr lang="ja-JP" altLang="en-US" dirty="0">
                <a:ea typeface="+mj-ea"/>
              </a:rPr>
              <a:t>アナログ）によるインスリン分泌促進・グルカゴン分泌抑制（血糖依存的）等</a:t>
            </a:r>
            <a:endParaRPr lang="en-US" altLang="ja-JP" dirty="0">
              <a:ea typeface="+mj-ea"/>
            </a:endParaRPr>
          </a:p>
          <a:p>
            <a:r>
              <a:rPr lang="ja-JP" altLang="en-US" dirty="0">
                <a:ea typeface="+mj-ea"/>
              </a:rPr>
              <a:t>によって血糖降下作用を有する</a:t>
            </a:r>
          </a:p>
        </p:txBody>
      </p:sp>
      <p:pic>
        <p:nvPicPr>
          <p:cNvPr id="18"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02913" y="5686353"/>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6" name="正方形/長方形 5"/>
          <p:cNvSpPr/>
          <p:nvPr/>
        </p:nvSpPr>
        <p:spPr>
          <a:xfrm>
            <a:off x="8280945" y="4658327"/>
            <a:ext cx="2468946" cy="400110"/>
          </a:xfrm>
          <a:prstGeom prst="rect">
            <a:avLst/>
          </a:prstGeom>
        </p:spPr>
        <p:txBody>
          <a:bodyPr wrap="none">
            <a:spAutoFit/>
          </a:bodyPr>
          <a:lstStyle/>
          <a:p>
            <a:r>
              <a:rPr lang="ja-JP" altLang="en-US" b="1" u="heavy" dirty="0">
                <a:uFill>
                  <a:solidFill>
                    <a:srgbClr val="FF0000"/>
                  </a:solidFill>
                </a:uFill>
                <a:latin typeface="+mn-lt"/>
                <a:ea typeface="+mj-ea"/>
              </a:rPr>
              <a:t>インスリンデグルデク</a:t>
            </a:r>
          </a:p>
        </p:txBody>
      </p:sp>
      <p:sp>
        <p:nvSpPr>
          <p:cNvPr id="24" name="円/楕円 23"/>
          <p:cNvSpPr/>
          <p:nvPr/>
        </p:nvSpPr>
        <p:spPr>
          <a:xfrm>
            <a:off x="7543858" y="5391392"/>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7" name="円/楕円 26"/>
          <p:cNvSpPr/>
          <p:nvPr/>
        </p:nvSpPr>
        <p:spPr>
          <a:xfrm>
            <a:off x="8560051" y="5220094"/>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8" name="円/楕円 27"/>
          <p:cNvSpPr/>
          <p:nvPr/>
        </p:nvSpPr>
        <p:spPr>
          <a:xfrm>
            <a:off x="8215879" y="5261986"/>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9" name="円/楕円 28"/>
          <p:cNvSpPr/>
          <p:nvPr/>
        </p:nvSpPr>
        <p:spPr>
          <a:xfrm>
            <a:off x="8048002" y="4802449"/>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1" name="円/楕円 30"/>
          <p:cNvSpPr/>
          <p:nvPr/>
        </p:nvSpPr>
        <p:spPr>
          <a:xfrm>
            <a:off x="8965717" y="5313167"/>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2" name="円/楕円 31"/>
          <p:cNvSpPr/>
          <p:nvPr/>
        </p:nvSpPr>
        <p:spPr>
          <a:xfrm>
            <a:off x="6687944" y="568662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Tree>
    <p:extLst>
      <p:ext uri="{BB962C8B-B14F-4D97-AF65-F5344CB8AC3E}">
        <p14:creationId xmlns:p14="http://schemas.microsoft.com/office/powerpoint/2010/main" val="1433727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矢印コネクタ 20"/>
          <p:cNvCxnSpPr/>
          <p:nvPr/>
        </p:nvCxnSpPr>
        <p:spPr>
          <a:xfrm>
            <a:off x="6687941" y="4012824"/>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5807225" y="2076984"/>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GLP-1</a:t>
            </a:r>
            <a:endParaRPr lang="ja-JP" altLang="en-US" sz="2100" dirty="0">
              <a:ea typeface="+mj-ea"/>
            </a:endParaRPr>
          </a:p>
        </p:txBody>
      </p:sp>
      <p:pic>
        <p:nvPicPr>
          <p:cNvPr id="1026"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6356" y="4520881"/>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7648550" y="484163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7290033" y="5141869"/>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6984684" y="5364472"/>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7719366" y="5105535"/>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6903556" y="5600675"/>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a:endCxn id="48" idx="1"/>
          </p:cNvCxnSpPr>
          <p:nvPr/>
        </p:nvCxnSpPr>
        <p:spPr>
          <a:xfrm flipV="1">
            <a:off x="7610449" y="2282514"/>
            <a:ext cx="1421229" cy="10494"/>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7884014" y="1388116"/>
            <a:ext cx="1909624" cy="540060"/>
          </a:xfrm>
          <a:prstGeom prst="wedgeRectCallout">
            <a:avLst>
              <a:gd name="adj1" fmla="val -38758"/>
              <a:gd name="adj2" fmla="val 1011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600" dirty="0">
                <a:ea typeface="+mj-ea"/>
              </a:rPr>
              <a:t>DPP-4</a:t>
            </a:r>
            <a:endParaRPr lang="ja-JP" altLang="en-US" sz="3600" dirty="0">
              <a:ea typeface="+mj-ea"/>
            </a:endParaRPr>
          </a:p>
        </p:txBody>
      </p:sp>
      <p:sp>
        <p:nvSpPr>
          <p:cNvPr id="48" name="正方形/長方形 47"/>
          <p:cNvSpPr/>
          <p:nvPr/>
        </p:nvSpPr>
        <p:spPr>
          <a:xfrm>
            <a:off x="9031679" y="2028392"/>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5678422" y="4541552"/>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23" name="角丸四角形 22"/>
          <p:cNvSpPr/>
          <p:nvPr/>
        </p:nvSpPr>
        <p:spPr>
          <a:xfrm>
            <a:off x="5463704" y="2844895"/>
            <a:ext cx="2319180" cy="110294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2100" b="1" dirty="0">
                <a:ea typeface="+mj-ea"/>
              </a:rPr>
              <a:t>GLP-1</a:t>
            </a:r>
          </a:p>
          <a:p>
            <a:pPr algn="ctr"/>
            <a:r>
              <a:rPr lang="ja-JP" altLang="en-US" sz="2100" b="1" dirty="0">
                <a:ea typeface="+mj-ea"/>
              </a:rPr>
              <a:t>アナログ製剤</a:t>
            </a:r>
            <a:br>
              <a:rPr lang="en-US" altLang="ja-JP" sz="2100" b="1" dirty="0">
                <a:ea typeface="+mj-ea"/>
              </a:rPr>
            </a:br>
            <a:r>
              <a:rPr lang="ja-JP" altLang="en-US" sz="2100" b="1" dirty="0">
                <a:ea typeface="+mj-ea"/>
              </a:rPr>
              <a:t>（</a:t>
            </a:r>
            <a:r>
              <a:rPr lang="ja-JP" altLang="en-US" sz="2100" b="1" u="heavy" dirty="0">
                <a:uFill>
                  <a:solidFill>
                    <a:srgbClr val="FF0000"/>
                  </a:solidFill>
                </a:uFill>
                <a:ea typeface="+mj-ea"/>
              </a:rPr>
              <a:t>リキシセナチド</a:t>
            </a:r>
            <a:r>
              <a:rPr lang="ja-JP" altLang="en-US" sz="2100" b="1" dirty="0">
                <a:ea typeface="+mj-ea"/>
              </a:rPr>
              <a:t>）</a:t>
            </a:r>
          </a:p>
        </p:txBody>
      </p:sp>
      <p:cxnSp>
        <p:nvCxnSpPr>
          <p:cNvPr id="3" name="直線矢印コネクタ 2"/>
          <p:cNvCxnSpPr>
            <a:stCxn id="23" idx="3"/>
          </p:cNvCxnSpPr>
          <p:nvPr/>
        </p:nvCxnSpPr>
        <p:spPr>
          <a:xfrm flipV="1">
            <a:off x="7782884" y="2386486"/>
            <a:ext cx="1168902" cy="1009880"/>
          </a:xfrm>
          <a:prstGeom prst="straightConnector1">
            <a:avLst/>
          </a:prstGeom>
          <a:ln>
            <a:solidFill>
              <a:schemeClr val="accent4">
                <a:lumMod val="60000"/>
                <a:lumOff val="4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四角形吹き出し 24"/>
          <p:cNvSpPr/>
          <p:nvPr/>
        </p:nvSpPr>
        <p:spPr>
          <a:xfrm>
            <a:off x="8009491" y="3335725"/>
            <a:ext cx="2730784" cy="863354"/>
          </a:xfrm>
          <a:prstGeom prst="wedgeRectCallout">
            <a:avLst>
              <a:gd name="adj1" fmla="val -36337"/>
              <a:gd name="adj2" fmla="val -94524"/>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dirty="0">
                <a:ea typeface="+mj-ea"/>
              </a:rPr>
              <a:t>DPP-4</a:t>
            </a:r>
            <a:r>
              <a:rPr lang="ja-JP" altLang="en-US" sz="2400" dirty="0">
                <a:ea typeface="+mj-ea"/>
              </a:rPr>
              <a:t>による分解を受けにくい</a:t>
            </a:r>
          </a:p>
        </p:txBody>
      </p:sp>
      <p:sp>
        <p:nvSpPr>
          <p:cNvPr id="26" name="角丸四角形 25"/>
          <p:cNvSpPr/>
          <p:nvPr/>
        </p:nvSpPr>
        <p:spPr>
          <a:xfrm>
            <a:off x="4964720" y="6097530"/>
            <a:ext cx="6331632" cy="1747245"/>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dirty="0">
                <a:ea typeface="+mj-ea"/>
              </a:rPr>
              <a:t>ソリクアは</a:t>
            </a:r>
            <a:endParaRPr lang="en-US" altLang="ja-JP" dirty="0">
              <a:ea typeface="+mj-ea"/>
            </a:endParaRPr>
          </a:p>
          <a:p>
            <a:pPr marL="457178" indent="-457178">
              <a:buFont typeface="+mj-lt"/>
              <a:buAutoNum type="arabicPeriod"/>
            </a:pPr>
            <a:r>
              <a:rPr lang="ja-JP" altLang="en-US" dirty="0"/>
              <a:t>インスリングラルギンによる血糖降下作用</a:t>
            </a:r>
          </a:p>
          <a:p>
            <a:pPr marL="457178" indent="-457178">
              <a:buFont typeface="+mj-lt"/>
              <a:buAutoNum type="arabicPeriod"/>
            </a:pPr>
            <a:r>
              <a:rPr lang="ja-JP" altLang="en-US" dirty="0">
                <a:ea typeface="+mj-ea"/>
              </a:rPr>
              <a:t>リキシセナチド（</a:t>
            </a:r>
            <a:r>
              <a:rPr lang="en-US" altLang="ja-JP" dirty="0">
                <a:ea typeface="+mj-ea"/>
              </a:rPr>
              <a:t>GLP-1</a:t>
            </a:r>
            <a:r>
              <a:rPr lang="ja-JP" altLang="en-US" dirty="0">
                <a:ea typeface="+mj-ea"/>
              </a:rPr>
              <a:t>アナログ）によるインスリン分泌促進・グルカゴン分泌抑制（血糖依存的）等</a:t>
            </a:r>
            <a:endParaRPr lang="en-US" altLang="ja-JP" dirty="0">
              <a:ea typeface="+mj-ea"/>
            </a:endParaRPr>
          </a:p>
          <a:p>
            <a:r>
              <a:rPr lang="ja-JP" altLang="en-US" dirty="0">
                <a:ea typeface="+mj-ea"/>
              </a:rPr>
              <a:t>によって血糖降下作用を有する</a:t>
            </a:r>
          </a:p>
        </p:txBody>
      </p:sp>
      <p:pic>
        <p:nvPicPr>
          <p:cNvPr id="18"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02913" y="5686353"/>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6" name="正方形/長方形 5"/>
          <p:cNvSpPr/>
          <p:nvPr/>
        </p:nvSpPr>
        <p:spPr>
          <a:xfrm>
            <a:off x="8280947" y="4658327"/>
            <a:ext cx="2448106" cy="400110"/>
          </a:xfrm>
          <a:prstGeom prst="rect">
            <a:avLst/>
          </a:prstGeom>
        </p:spPr>
        <p:txBody>
          <a:bodyPr wrap="none">
            <a:spAutoFit/>
          </a:bodyPr>
          <a:lstStyle/>
          <a:p>
            <a:r>
              <a:rPr lang="ja-JP" altLang="en-US" b="1" u="heavy" dirty="0">
                <a:uFill>
                  <a:solidFill>
                    <a:srgbClr val="FF0000"/>
                  </a:solidFill>
                </a:uFill>
                <a:latin typeface="+mn-lt"/>
                <a:ea typeface="+mj-ea"/>
              </a:rPr>
              <a:t>インスリングラルギン</a:t>
            </a:r>
          </a:p>
        </p:txBody>
      </p:sp>
      <p:sp>
        <p:nvSpPr>
          <p:cNvPr id="24" name="円/楕円 23"/>
          <p:cNvSpPr/>
          <p:nvPr/>
        </p:nvSpPr>
        <p:spPr>
          <a:xfrm>
            <a:off x="7543858" y="5391392"/>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7" name="円/楕円 26"/>
          <p:cNvSpPr/>
          <p:nvPr/>
        </p:nvSpPr>
        <p:spPr>
          <a:xfrm>
            <a:off x="8560051" y="5220094"/>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8" name="円/楕円 27"/>
          <p:cNvSpPr/>
          <p:nvPr/>
        </p:nvSpPr>
        <p:spPr>
          <a:xfrm>
            <a:off x="8215879" y="5261986"/>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9" name="円/楕円 28"/>
          <p:cNvSpPr/>
          <p:nvPr/>
        </p:nvSpPr>
        <p:spPr>
          <a:xfrm>
            <a:off x="8048002" y="4802449"/>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1" name="円/楕円 30"/>
          <p:cNvSpPr/>
          <p:nvPr/>
        </p:nvSpPr>
        <p:spPr>
          <a:xfrm>
            <a:off x="8965717" y="5313167"/>
            <a:ext cx="239029" cy="156451"/>
          </a:xfrm>
          <a:prstGeom prst="ellipse">
            <a:avLst/>
          </a:prstGeom>
          <a:ln>
            <a:solidFill>
              <a:srgbClr val="FF0000"/>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2" name="円/楕円 31"/>
          <p:cNvSpPr/>
          <p:nvPr/>
        </p:nvSpPr>
        <p:spPr>
          <a:xfrm>
            <a:off x="6687944" y="568662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Tree>
    <p:extLst>
      <p:ext uri="{BB962C8B-B14F-4D97-AF65-F5344CB8AC3E}">
        <p14:creationId xmlns:p14="http://schemas.microsoft.com/office/powerpoint/2010/main" val="1789079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矢印コネクタ 20"/>
          <p:cNvCxnSpPr/>
          <p:nvPr/>
        </p:nvCxnSpPr>
        <p:spPr>
          <a:xfrm>
            <a:off x="6920484" y="4131576"/>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6039768" y="2195736"/>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latin typeface="AR P明朝体U" panose="020B0600010101010101" pitchFamily="50" charset="-128"/>
                <a:ea typeface="AR P明朝体U" panose="020B0600010101010101" pitchFamily="50" charset="-128"/>
              </a:rPr>
              <a:t>GLP-1</a:t>
            </a:r>
            <a:endParaRPr lang="ja-JP" altLang="en-US" sz="2100" dirty="0">
              <a:latin typeface="AR P明朝体U" panose="020B0600010101010101" pitchFamily="50" charset="-128"/>
              <a:ea typeface="AR P明朝体U" panose="020B0600010101010101" pitchFamily="50" charset="-128"/>
            </a:endParaRPr>
          </a:p>
        </p:txBody>
      </p:sp>
      <p:pic>
        <p:nvPicPr>
          <p:cNvPr id="1026"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48899" y="4639633"/>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7881093" y="4960388"/>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ndParaRPr>
          </a:p>
        </p:txBody>
      </p:sp>
      <p:sp>
        <p:nvSpPr>
          <p:cNvPr id="34" name="円/楕円 33"/>
          <p:cNvSpPr/>
          <p:nvPr/>
        </p:nvSpPr>
        <p:spPr>
          <a:xfrm>
            <a:off x="7522576" y="526062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ndParaRPr>
          </a:p>
        </p:txBody>
      </p:sp>
      <p:sp>
        <p:nvSpPr>
          <p:cNvPr id="37" name="円/楕円 36"/>
          <p:cNvSpPr/>
          <p:nvPr/>
        </p:nvSpPr>
        <p:spPr>
          <a:xfrm>
            <a:off x="7217227" y="548322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ndParaRPr>
          </a:p>
        </p:txBody>
      </p:sp>
      <p:sp>
        <p:nvSpPr>
          <p:cNvPr id="39" name="円/楕円 38"/>
          <p:cNvSpPr/>
          <p:nvPr/>
        </p:nvSpPr>
        <p:spPr>
          <a:xfrm>
            <a:off x="7951909" y="522428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ndParaRPr>
          </a:p>
        </p:txBody>
      </p:sp>
      <p:sp>
        <p:nvSpPr>
          <p:cNvPr id="42" name="テキスト ボックス 41"/>
          <p:cNvSpPr txBox="1"/>
          <p:nvPr/>
        </p:nvSpPr>
        <p:spPr>
          <a:xfrm>
            <a:off x="7569379" y="5431696"/>
            <a:ext cx="1004085" cy="323165"/>
          </a:xfrm>
          <a:prstGeom prst="rect">
            <a:avLst/>
          </a:prstGeom>
          <a:noFill/>
        </p:spPr>
        <p:txBody>
          <a:bodyPr wrap="square" rtlCol="0">
            <a:spAutoFit/>
          </a:bodyPr>
          <a:lstStyle/>
          <a:p>
            <a:r>
              <a:rPr lang="ja-JP" altLang="en-US" sz="1500" dirty="0">
                <a:latin typeface="HGP創英角ﾎﾟｯﾌﾟ体" panose="040B0A00000000000000" pitchFamily="50" charset="-128"/>
                <a:ea typeface="HGP創英角ﾎﾟｯﾌﾟ体" panose="040B0A00000000000000" pitchFamily="50" charset="-128"/>
              </a:rPr>
              <a:t>インスリン</a:t>
            </a:r>
          </a:p>
        </p:txBody>
      </p:sp>
      <p:cxnSp>
        <p:nvCxnSpPr>
          <p:cNvPr id="43" name="直線矢印コネクタ 42"/>
          <p:cNvCxnSpPr/>
          <p:nvPr/>
        </p:nvCxnSpPr>
        <p:spPr>
          <a:xfrm flipV="1">
            <a:off x="7842990" y="2411760"/>
            <a:ext cx="1134000" cy="0"/>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8116992" y="1251256"/>
            <a:ext cx="1909624" cy="540060"/>
          </a:xfrm>
          <a:prstGeom prst="wedgeRectCallout">
            <a:avLst>
              <a:gd name="adj1" fmla="val -47736"/>
              <a:gd name="adj2" fmla="val 167315"/>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700" dirty="0">
                <a:latin typeface="AR P明朝体U" panose="020B0600010101010101" pitchFamily="50" charset="-128"/>
                <a:ea typeface="AR P明朝体U" panose="020B0600010101010101" pitchFamily="50" charset="-128"/>
              </a:rPr>
              <a:t>DPP-4</a:t>
            </a:r>
            <a:endParaRPr lang="ja-JP" altLang="en-US" sz="2700" dirty="0">
              <a:latin typeface="AR P明朝体U" panose="020B0600010101010101" pitchFamily="50" charset="-128"/>
              <a:ea typeface="AR P明朝体U" panose="020B0600010101010101" pitchFamily="50" charset="-128"/>
            </a:endParaRPr>
          </a:p>
        </p:txBody>
      </p:sp>
      <p:sp>
        <p:nvSpPr>
          <p:cNvPr id="48" name="正方形/長方形 47"/>
          <p:cNvSpPr/>
          <p:nvPr/>
        </p:nvSpPr>
        <p:spPr>
          <a:xfrm>
            <a:off x="9007508" y="2140542"/>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t>分解</a:t>
            </a:r>
          </a:p>
        </p:txBody>
      </p:sp>
      <p:sp>
        <p:nvSpPr>
          <p:cNvPr id="49" name="テキスト ボックス 48"/>
          <p:cNvSpPr txBox="1"/>
          <p:nvPr/>
        </p:nvSpPr>
        <p:spPr>
          <a:xfrm>
            <a:off x="5910965" y="4660304"/>
            <a:ext cx="668544" cy="323165"/>
          </a:xfrm>
          <a:prstGeom prst="rect">
            <a:avLst/>
          </a:prstGeom>
          <a:noFill/>
        </p:spPr>
        <p:txBody>
          <a:bodyPr wrap="square" rtlCol="0">
            <a:spAutoFit/>
          </a:bodyPr>
          <a:lstStyle/>
          <a:p>
            <a:r>
              <a:rPr lang="ja-JP" altLang="en-US" sz="1500" dirty="0">
                <a:latin typeface="HGP創英角ﾎﾟｯﾌﾟ体" panose="040B0A00000000000000" pitchFamily="50" charset="-128"/>
                <a:ea typeface="HGP創英角ﾎﾟｯﾌﾟ体" panose="040B0A00000000000000" pitchFamily="50" charset="-128"/>
              </a:rPr>
              <a:t>膵臓</a:t>
            </a:r>
          </a:p>
        </p:txBody>
      </p:sp>
      <p:sp>
        <p:nvSpPr>
          <p:cNvPr id="23" name="角丸四角形 22"/>
          <p:cNvSpPr/>
          <p:nvPr/>
        </p:nvSpPr>
        <p:spPr>
          <a:xfrm>
            <a:off x="5892769" y="3221835"/>
            <a:ext cx="2077224" cy="71683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2100" dirty="0">
                <a:latin typeface="AR P明朝体U" panose="020B0600010101010101" pitchFamily="50" charset="-128"/>
                <a:ea typeface="AR P明朝体U" panose="020B0600010101010101" pitchFamily="50" charset="-128"/>
              </a:rPr>
              <a:t>GLP-1</a:t>
            </a:r>
          </a:p>
          <a:p>
            <a:pPr algn="ctr"/>
            <a:r>
              <a:rPr lang="ja-JP" altLang="en-US" sz="2100" dirty="0">
                <a:latin typeface="AR P明朝体U" panose="020B0600010101010101" pitchFamily="50" charset="-128"/>
                <a:ea typeface="AR P明朝体U" panose="020B0600010101010101" pitchFamily="50" charset="-128"/>
              </a:rPr>
              <a:t>アナログ製剤</a:t>
            </a:r>
          </a:p>
        </p:txBody>
      </p:sp>
      <p:cxnSp>
        <p:nvCxnSpPr>
          <p:cNvPr id="3" name="直線矢印コネクタ 2"/>
          <p:cNvCxnSpPr>
            <a:stCxn id="23" idx="3"/>
          </p:cNvCxnSpPr>
          <p:nvPr/>
        </p:nvCxnSpPr>
        <p:spPr>
          <a:xfrm flipV="1">
            <a:off x="7969996" y="2763424"/>
            <a:ext cx="1303239" cy="816828"/>
          </a:xfrm>
          <a:prstGeom prst="straightConnector1">
            <a:avLst/>
          </a:prstGeom>
          <a:ln>
            <a:solidFill>
              <a:schemeClr val="accent4">
                <a:lumMod val="60000"/>
                <a:lumOff val="4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四角形吹き出し 24"/>
          <p:cNvSpPr/>
          <p:nvPr/>
        </p:nvSpPr>
        <p:spPr>
          <a:xfrm>
            <a:off x="8285923" y="3670174"/>
            <a:ext cx="2451000" cy="863354"/>
          </a:xfrm>
          <a:prstGeom prst="wedgeRectCallout">
            <a:avLst>
              <a:gd name="adj1" fmla="val -36337"/>
              <a:gd name="adj2" fmla="val -94524"/>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dirty="0">
                <a:latin typeface="AR P明朝体U" panose="020B0600010101010101" pitchFamily="50" charset="-128"/>
                <a:ea typeface="AR P明朝体U" panose="020B0600010101010101" pitchFamily="50" charset="-128"/>
              </a:rPr>
              <a:t>DPP-4</a:t>
            </a:r>
            <a:r>
              <a:rPr lang="ja-JP" altLang="en-US" sz="2400" dirty="0">
                <a:latin typeface="AR P明朝体U" panose="020B0600010101010101" pitchFamily="50" charset="-128"/>
                <a:ea typeface="AR P明朝体U" panose="020B0600010101010101" pitchFamily="50" charset="-128"/>
              </a:rPr>
              <a:t>による分解を受けにくい</a:t>
            </a:r>
          </a:p>
        </p:txBody>
      </p:sp>
      <p:sp>
        <p:nvSpPr>
          <p:cNvPr id="26" name="角丸四角形 25"/>
          <p:cNvSpPr/>
          <p:nvPr/>
        </p:nvSpPr>
        <p:spPr>
          <a:xfrm>
            <a:off x="5509319" y="6209133"/>
            <a:ext cx="5363234" cy="2547393"/>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en-US" altLang="ja-JP" sz="2400" b="1" u="sng" dirty="0"/>
              <a:t>GLP-1</a:t>
            </a:r>
            <a:r>
              <a:rPr lang="ja-JP" altLang="en-US" sz="2400" b="1" u="sng" dirty="0"/>
              <a:t>アナログ製剤は長時間、以下の作用が持続する。</a:t>
            </a:r>
            <a:endParaRPr lang="en-US" altLang="ja-JP" sz="2400" b="1" u="sng" dirty="0"/>
          </a:p>
          <a:p>
            <a:pPr marL="457178" indent="-457178">
              <a:buFont typeface="+mj-lt"/>
              <a:buAutoNum type="arabicPeriod"/>
            </a:pPr>
            <a:r>
              <a:rPr lang="ja-JP" altLang="en-US" sz="2400" dirty="0"/>
              <a:t>インスリン分泌促進（血糖依存的）</a:t>
            </a:r>
            <a:endParaRPr lang="en-US" altLang="ja-JP" sz="2400" dirty="0"/>
          </a:p>
          <a:p>
            <a:pPr marL="457178" indent="-457178">
              <a:buFont typeface="+mj-lt"/>
              <a:buAutoNum type="arabicPeriod"/>
            </a:pPr>
            <a:r>
              <a:rPr lang="ja-JP" altLang="en-US" sz="2400" dirty="0"/>
              <a:t>グルカゴン分泌抑制（血糖依存的）</a:t>
            </a:r>
            <a:endParaRPr lang="en-US" altLang="ja-JP" sz="2400" dirty="0"/>
          </a:p>
          <a:p>
            <a:pPr marL="457178" indent="-457178">
              <a:buFont typeface="+mj-lt"/>
              <a:buAutoNum type="arabicPeriod"/>
            </a:pPr>
            <a:r>
              <a:rPr lang="ja-JP" altLang="en-US" sz="2400" dirty="0"/>
              <a:t>胃排泄遅延</a:t>
            </a:r>
            <a:endParaRPr lang="en-US" altLang="ja-JP" sz="2400" dirty="0"/>
          </a:p>
          <a:p>
            <a:pPr marL="457178" indent="-457178">
              <a:buFont typeface="+mj-lt"/>
              <a:buAutoNum type="arabicPeriod"/>
            </a:pPr>
            <a:r>
              <a:rPr lang="ja-JP" altLang="en-US" sz="2400" dirty="0"/>
              <a:t>食欲抑制</a:t>
            </a:r>
          </a:p>
        </p:txBody>
      </p:sp>
      <p:pic>
        <p:nvPicPr>
          <p:cNvPr id="18"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1612" y="5784552"/>
            <a:ext cx="1944216" cy="381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399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矢印コネクタ 20"/>
          <p:cNvCxnSpPr/>
          <p:nvPr/>
        </p:nvCxnSpPr>
        <p:spPr>
          <a:xfrm>
            <a:off x="6687941" y="4012824"/>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5807225" y="2076984"/>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GLP-1</a:t>
            </a:r>
            <a:endParaRPr lang="ja-JP" altLang="en-US" sz="2100" dirty="0">
              <a:ea typeface="+mj-ea"/>
            </a:endParaRPr>
          </a:p>
        </p:txBody>
      </p:sp>
      <p:pic>
        <p:nvPicPr>
          <p:cNvPr id="1026"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6356" y="4520881"/>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7648550" y="484163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7290033" y="5141869"/>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6984684" y="5364472"/>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7719366" y="5105535"/>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6903556" y="5600675"/>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a:endCxn id="48" idx="1"/>
          </p:cNvCxnSpPr>
          <p:nvPr/>
        </p:nvCxnSpPr>
        <p:spPr>
          <a:xfrm flipV="1">
            <a:off x="7610449" y="2282514"/>
            <a:ext cx="1421229" cy="10494"/>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7884014" y="1388116"/>
            <a:ext cx="1909624" cy="540060"/>
          </a:xfrm>
          <a:prstGeom prst="wedgeRectCallout">
            <a:avLst>
              <a:gd name="adj1" fmla="val -38758"/>
              <a:gd name="adj2" fmla="val 1011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600" dirty="0">
                <a:ea typeface="+mj-ea"/>
              </a:rPr>
              <a:t>DPP-4</a:t>
            </a:r>
            <a:endParaRPr lang="ja-JP" altLang="en-US" sz="3600" dirty="0">
              <a:ea typeface="+mj-ea"/>
            </a:endParaRPr>
          </a:p>
        </p:txBody>
      </p:sp>
      <p:sp>
        <p:nvSpPr>
          <p:cNvPr id="48" name="正方形/長方形 47"/>
          <p:cNvSpPr/>
          <p:nvPr/>
        </p:nvSpPr>
        <p:spPr>
          <a:xfrm>
            <a:off x="9031679" y="2028392"/>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5678422" y="4541552"/>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23" name="角丸四角形 22"/>
          <p:cNvSpPr/>
          <p:nvPr/>
        </p:nvSpPr>
        <p:spPr>
          <a:xfrm>
            <a:off x="5571323" y="2844895"/>
            <a:ext cx="2077224" cy="1102940"/>
          </a:xfrm>
          <a:prstGeom prst="roundRect">
            <a:avLst/>
          </a:prstGeom>
          <a:solidFill>
            <a:schemeClr val="accent5">
              <a:lumMod val="20000"/>
              <a:lumOff val="80000"/>
            </a:schemeClr>
          </a:solidFill>
          <a:ln>
            <a:solidFill>
              <a:srgbClr val="0070C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2100" b="1" dirty="0">
                <a:ea typeface="+mj-ea"/>
              </a:rPr>
              <a:t>GLP-1</a:t>
            </a:r>
          </a:p>
          <a:p>
            <a:pPr algn="ctr"/>
            <a:r>
              <a:rPr lang="ja-JP" altLang="en-US" sz="2100" b="1" dirty="0">
                <a:ea typeface="+mj-ea"/>
              </a:rPr>
              <a:t>アナログ製剤</a:t>
            </a:r>
            <a:br>
              <a:rPr lang="en-US" altLang="ja-JP" sz="2100" b="1" dirty="0">
                <a:ea typeface="+mj-ea"/>
              </a:rPr>
            </a:br>
            <a:r>
              <a:rPr lang="ja-JP" altLang="en-US" sz="2100" b="1" dirty="0">
                <a:ea typeface="+mj-ea"/>
              </a:rPr>
              <a:t>（</a:t>
            </a:r>
            <a:r>
              <a:rPr lang="ja-JP" altLang="en-US" sz="2100" b="1" u="heavy" dirty="0">
                <a:uFill>
                  <a:solidFill>
                    <a:srgbClr val="FF0000"/>
                  </a:solidFill>
                </a:uFill>
                <a:ea typeface="+mj-ea"/>
              </a:rPr>
              <a:t>セマグルチド</a:t>
            </a:r>
            <a:r>
              <a:rPr lang="ja-JP" altLang="en-US" sz="2100" b="1" dirty="0">
                <a:ea typeface="+mj-ea"/>
              </a:rPr>
              <a:t>）</a:t>
            </a:r>
          </a:p>
        </p:txBody>
      </p:sp>
      <p:cxnSp>
        <p:nvCxnSpPr>
          <p:cNvPr id="3" name="直線矢印コネクタ 2"/>
          <p:cNvCxnSpPr>
            <a:stCxn id="23" idx="3"/>
          </p:cNvCxnSpPr>
          <p:nvPr/>
        </p:nvCxnSpPr>
        <p:spPr>
          <a:xfrm flipV="1">
            <a:off x="7648549" y="2386486"/>
            <a:ext cx="1303239" cy="1009880"/>
          </a:xfrm>
          <a:prstGeom prst="straightConnector1">
            <a:avLst/>
          </a:prstGeom>
          <a:ln>
            <a:solidFill>
              <a:schemeClr val="accent4">
                <a:lumMod val="60000"/>
                <a:lumOff val="4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四角形吹き出し 24"/>
          <p:cNvSpPr/>
          <p:nvPr/>
        </p:nvSpPr>
        <p:spPr>
          <a:xfrm>
            <a:off x="8009491" y="3335725"/>
            <a:ext cx="2730784" cy="863354"/>
          </a:xfrm>
          <a:prstGeom prst="wedgeRectCallout">
            <a:avLst>
              <a:gd name="adj1" fmla="val -36337"/>
              <a:gd name="adj2" fmla="val -94524"/>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dirty="0">
                <a:ea typeface="+mj-ea"/>
              </a:rPr>
              <a:t>DPP-4</a:t>
            </a:r>
            <a:r>
              <a:rPr lang="ja-JP" altLang="en-US" sz="2400" dirty="0">
                <a:ea typeface="+mj-ea"/>
              </a:rPr>
              <a:t>による分解を受けにくい</a:t>
            </a:r>
          </a:p>
        </p:txBody>
      </p:sp>
      <p:pic>
        <p:nvPicPr>
          <p:cNvPr id="18"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96057" y="5644206"/>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24" name="円/楕円 23"/>
          <p:cNvSpPr/>
          <p:nvPr/>
        </p:nvSpPr>
        <p:spPr>
          <a:xfrm>
            <a:off x="7543858" y="5391392"/>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2" name="円/楕円 31"/>
          <p:cNvSpPr/>
          <p:nvPr/>
        </p:nvSpPr>
        <p:spPr>
          <a:xfrm>
            <a:off x="6687944" y="568662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5" name="角丸四角形 34"/>
          <p:cNvSpPr/>
          <p:nvPr/>
        </p:nvSpPr>
        <p:spPr>
          <a:xfrm>
            <a:off x="5571323" y="6136425"/>
            <a:ext cx="5363234" cy="2035978"/>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en-US" altLang="ja-JP" b="1" u="sng" dirty="0"/>
              <a:t>GLP-1</a:t>
            </a:r>
            <a:r>
              <a:rPr lang="ja-JP" altLang="en-US" b="1" u="sng" dirty="0"/>
              <a:t>アナログ製剤は長時間、以下の作用が持続する。</a:t>
            </a:r>
            <a:endParaRPr lang="en-US" altLang="ja-JP" b="1" u="sng" dirty="0"/>
          </a:p>
          <a:p>
            <a:pPr marL="457178" indent="-457178">
              <a:buFont typeface="+mj-lt"/>
              <a:buAutoNum type="arabicPeriod"/>
            </a:pPr>
            <a:r>
              <a:rPr lang="ja-JP" altLang="en-US" dirty="0"/>
              <a:t>インスリン分泌促進（血糖依存的）</a:t>
            </a:r>
            <a:endParaRPr lang="en-US" altLang="ja-JP" dirty="0"/>
          </a:p>
          <a:p>
            <a:pPr marL="457178" indent="-457178">
              <a:buFont typeface="+mj-lt"/>
              <a:buAutoNum type="arabicPeriod"/>
            </a:pPr>
            <a:r>
              <a:rPr lang="ja-JP" altLang="en-US" dirty="0"/>
              <a:t>グルカゴン分泌抑制（血糖依存的）</a:t>
            </a:r>
            <a:endParaRPr lang="en-US" altLang="ja-JP" dirty="0"/>
          </a:p>
          <a:p>
            <a:pPr marL="457178" indent="-457178">
              <a:buFont typeface="+mj-lt"/>
              <a:buAutoNum type="arabicPeriod"/>
            </a:pPr>
            <a:r>
              <a:rPr lang="ja-JP" altLang="en-US" dirty="0"/>
              <a:t>胃排泄遅延</a:t>
            </a:r>
            <a:endParaRPr lang="en-US" altLang="ja-JP" dirty="0"/>
          </a:p>
          <a:p>
            <a:pPr marL="457178" indent="-457178">
              <a:buFont typeface="+mj-lt"/>
              <a:buAutoNum type="arabicPeriod"/>
            </a:pPr>
            <a:r>
              <a:rPr lang="ja-JP" altLang="en-US" dirty="0"/>
              <a:t>食欲抑制</a:t>
            </a:r>
          </a:p>
        </p:txBody>
      </p:sp>
    </p:spTree>
    <p:extLst>
      <p:ext uri="{BB962C8B-B14F-4D97-AF65-F5344CB8AC3E}">
        <p14:creationId xmlns:p14="http://schemas.microsoft.com/office/powerpoint/2010/main" val="2828568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グループ化 31"/>
          <p:cNvGrpSpPr/>
          <p:nvPr/>
        </p:nvGrpSpPr>
        <p:grpSpPr>
          <a:xfrm>
            <a:off x="5199137" y="3131842"/>
            <a:ext cx="1368152" cy="1584176"/>
            <a:chOff x="1844824" y="2771800"/>
            <a:chExt cx="1368152" cy="1584176"/>
          </a:xfrm>
        </p:grpSpPr>
        <p:sp>
          <p:nvSpPr>
            <p:cNvPr id="5" name="円/楕円 4"/>
            <p:cNvSpPr/>
            <p:nvPr/>
          </p:nvSpPr>
          <p:spPr>
            <a:xfrm>
              <a:off x="184482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円/楕円 5"/>
            <p:cNvSpPr/>
            <p:nvPr/>
          </p:nvSpPr>
          <p:spPr>
            <a:xfrm>
              <a:off x="198884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円/楕円 6"/>
            <p:cNvSpPr/>
            <p:nvPr/>
          </p:nvSpPr>
          <p:spPr>
            <a:xfrm>
              <a:off x="213285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円/楕円 7"/>
            <p:cNvSpPr/>
            <p:nvPr/>
          </p:nvSpPr>
          <p:spPr>
            <a:xfrm>
              <a:off x="227687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円/楕円 8"/>
            <p:cNvSpPr/>
            <p:nvPr/>
          </p:nvSpPr>
          <p:spPr>
            <a:xfrm>
              <a:off x="2420888"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円/楕円 9"/>
            <p:cNvSpPr/>
            <p:nvPr/>
          </p:nvSpPr>
          <p:spPr>
            <a:xfrm>
              <a:off x="256490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 name="円/楕円 10"/>
            <p:cNvSpPr/>
            <p:nvPr/>
          </p:nvSpPr>
          <p:spPr>
            <a:xfrm>
              <a:off x="270892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2" name="円/楕円 11"/>
            <p:cNvSpPr/>
            <p:nvPr/>
          </p:nvSpPr>
          <p:spPr>
            <a:xfrm>
              <a:off x="285293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円/楕円 12"/>
            <p:cNvSpPr/>
            <p:nvPr/>
          </p:nvSpPr>
          <p:spPr>
            <a:xfrm>
              <a:off x="299695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0" name="正方形/長方形 29"/>
            <p:cNvSpPr/>
            <p:nvPr/>
          </p:nvSpPr>
          <p:spPr>
            <a:xfrm>
              <a:off x="1844824" y="3299859"/>
              <a:ext cx="1368152" cy="105611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33" name="グループ化 32"/>
          <p:cNvGrpSpPr/>
          <p:nvPr/>
        </p:nvGrpSpPr>
        <p:grpSpPr>
          <a:xfrm>
            <a:off x="6743765" y="3131842"/>
            <a:ext cx="1368152" cy="1584176"/>
            <a:chOff x="1844824" y="2771800"/>
            <a:chExt cx="1368152" cy="1584176"/>
          </a:xfrm>
        </p:grpSpPr>
        <p:sp>
          <p:nvSpPr>
            <p:cNvPr id="34" name="円/楕円 33"/>
            <p:cNvSpPr/>
            <p:nvPr/>
          </p:nvSpPr>
          <p:spPr>
            <a:xfrm>
              <a:off x="184482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5" name="円/楕円 34"/>
            <p:cNvSpPr/>
            <p:nvPr/>
          </p:nvSpPr>
          <p:spPr>
            <a:xfrm>
              <a:off x="198884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6" name="円/楕円 35"/>
            <p:cNvSpPr/>
            <p:nvPr/>
          </p:nvSpPr>
          <p:spPr>
            <a:xfrm>
              <a:off x="213285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円/楕円 36"/>
            <p:cNvSpPr/>
            <p:nvPr/>
          </p:nvSpPr>
          <p:spPr>
            <a:xfrm>
              <a:off x="227687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8" name="円/楕円 37"/>
            <p:cNvSpPr/>
            <p:nvPr/>
          </p:nvSpPr>
          <p:spPr>
            <a:xfrm>
              <a:off x="2420888"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9" name="円/楕円 38"/>
            <p:cNvSpPr/>
            <p:nvPr/>
          </p:nvSpPr>
          <p:spPr>
            <a:xfrm>
              <a:off x="256490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0" name="円/楕円 39"/>
            <p:cNvSpPr/>
            <p:nvPr/>
          </p:nvSpPr>
          <p:spPr>
            <a:xfrm>
              <a:off x="270892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1" name="円/楕円 40"/>
            <p:cNvSpPr/>
            <p:nvPr/>
          </p:nvSpPr>
          <p:spPr>
            <a:xfrm>
              <a:off x="285293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2" name="円/楕円 41"/>
            <p:cNvSpPr/>
            <p:nvPr/>
          </p:nvSpPr>
          <p:spPr>
            <a:xfrm>
              <a:off x="299695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3" name="正方形/長方形 42"/>
            <p:cNvSpPr/>
            <p:nvPr/>
          </p:nvSpPr>
          <p:spPr>
            <a:xfrm>
              <a:off x="1844824" y="3299859"/>
              <a:ext cx="1368152" cy="105611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44" name="グループ化 43"/>
          <p:cNvGrpSpPr/>
          <p:nvPr/>
        </p:nvGrpSpPr>
        <p:grpSpPr>
          <a:xfrm>
            <a:off x="8255933" y="3131842"/>
            <a:ext cx="1368152" cy="1584176"/>
            <a:chOff x="1844824" y="2771800"/>
            <a:chExt cx="1368152" cy="1584176"/>
          </a:xfrm>
        </p:grpSpPr>
        <p:sp>
          <p:nvSpPr>
            <p:cNvPr id="45" name="円/楕円 44"/>
            <p:cNvSpPr/>
            <p:nvPr/>
          </p:nvSpPr>
          <p:spPr>
            <a:xfrm>
              <a:off x="184482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6" name="円/楕円 45"/>
            <p:cNvSpPr/>
            <p:nvPr/>
          </p:nvSpPr>
          <p:spPr>
            <a:xfrm>
              <a:off x="198884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7" name="円/楕円 46"/>
            <p:cNvSpPr/>
            <p:nvPr/>
          </p:nvSpPr>
          <p:spPr>
            <a:xfrm>
              <a:off x="213285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8" name="円/楕円 47"/>
            <p:cNvSpPr/>
            <p:nvPr/>
          </p:nvSpPr>
          <p:spPr>
            <a:xfrm>
              <a:off x="227687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9" name="円/楕円 48"/>
            <p:cNvSpPr/>
            <p:nvPr/>
          </p:nvSpPr>
          <p:spPr>
            <a:xfrm>
              <a:off x="2420888"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円/楕円 49"/>
            <p:cNvSpPr/>
            <p:nvPr/>
          </p:nvSpPr>
          <p:spPr>
            <a:xfrm>
              <a:off x="256490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1" name="円/楕円 50"/>
            <p:cNvSpPr/>
            <p:nvPr/>
          </p:nvSpPr>
          <p:spPr>
            <a:xfrm>
              <a:off x="270892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2" name="円/楕円 51"/>
            <p:cNvSpPr/>
            <p:nvPr/>
          </p:nvSpPr>
          <p:spPr>
            <a:xfrm>
              <a:off x="285293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3" name="円/楕円 52"/>
            <p:cNvSpPr/>
            <p:nvPr/>
          </p:nvSpPr>
          <p:spPr>
            <a:xfrm>
              <a:off x="299695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4" name="正方形/長方形 53"/>
            <p:cNvSpPr/>
            <p:nvPr/>
          </p:nvSpPr>
          <p:spPr>
            <a:xfrm>
              <a:off x="1844824" y="3299859"/>
              <a:ext cx="1368152" cy="105611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grpSp>
        <p:nvGrpSpPr>
          <p:cNvPr id="55" name="グループ化 54"/>
          <p:cNvGrpSpPr/>
          <p:nvPr/>
        </p:nvGrpSpPr>
        <p:grpSpPr>
          <a:xfrm>
            <a:off x="9732629" y="3131842"/>
            <a:ext cx="1368152" cy="1584176"/>
            <a:chOff x="1844824" y="2771800"/>
            <a:chExt cx="1368152" cy="1584176"/>
          </a:xfrm>
        </p:grpSpPr>
        <p:sp>
          <p:nvSpPr>
            <p:cNvPr id="56" name="円/楕円 55"/>
            <p:cNvSpPr/>
            <p:nvPr/>
          </p:nvSpPr>
          <p:spPr>
            <a:xfrm>
              <a:off x="184482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7" name="円/楕円 56"/>
            <p:cNvSpPr/>
            <p:nvPr/>
          </p:nvSpPr>
          <p:spPr>
            <a:xfrm>
              <a:off x="198884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8" name="円/楕円 57"/>
            <p:cNvSpPr/>
            <p:nvPr/>
          </p:nvSpPr>
          <p:spPr>
            <a:xfrm>
              <a:off x="213285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9" name="円/楕円 58"/>
            <p:cNvSpPr/>
            <p:nvPr/>
          </p:nvSpPr>
          <p:spPr>
            <a:xfrm>
              <a:off x="227687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0" name="円/楕円 59"/>
            <p:cNvSpPr/>
            <p:nvPr/>
          </p:nvSpPr>
          <p:spPr>
            <a:xfrm>
              <a:off x="2420888"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1" name="円/楕円 60"/>
            <p:cNvSpPr/>
            <p:nvPr/>
          </p:nvSpPr>
          <p:spPr>
            <a:xfrm>
              <a:off x="2564904"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2" name="円/楕円 61"/>
            <p:cNvSpPr/>
            <p:nvPr/>
          </p:nvSpPr>
          <p:spPr>
            <a:xfrm>
              <a:off x="2708920"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3" name="円/楕円 62"/>
            <p:cNvSpPr/>
            <p:nvPr/>
          </p:nvSpPr>
          <p:spPr>
            <a:xfrm>
              <a:off x="2852936"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4" name="円/楕円 63"/>
            <p:cNvSpPr/>
            <p:nvPr/>
          </p:nvSpPr>
          <p:spPr>
            <a:xfrm>
              <a:off x="2996952" y="2771800"/>
              <a:ext cx="216024" cy="1200133"/>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5" name="正方形/長方形 64"/>
            <p:cNvSpPr/>
            <p:nvPr/>
          </p:nvSpPr>
          <p:spPr>
            <a:xfrm>
              <a:off x="1844824" y="3299859"/>
              <a:ext cx="1368152" cy="105611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66" name="テキスト ボックス 65"/>
          <p:cNvSpPr txBox="1"/>
          <p:nvPr/>
        </p:nvSpPr>
        <p:spPr>
          <a:xfrm>
            <a:off x="5281259" y="4205135"/>
            <a:ext cx="2232248" cy="400110"/>
          </a:xfrm>
          <a:prstGeom prst="rect">
            <a:avLst/>
          </a:prstGeom>
          <a:noFill/>
          <a:ln>
            <a:solidFill>
              <a:srgbClr val="FF0000"/>
            </a:solidFill>
          </a:ln>
        </p:spPr>
        <p:txBody>
          <a:bodyPr wrap="square" rtlCol="0">
            <a:spAutoFit/>
          </a:bodyPr>
          <a:lstStyle/>
          <a:p>
            <a:pPr algn="ctr"/>
            <a:r>
              <a:rPr lang="ja-JP" altLang="en-US" b="1" dirty="0"/>
              <a:t>胃粘膜上皮細胞内</a:t>
            </a:r>
          </a:p>
        </p:txBody>
      </p:sp>
      <p:grpSp>
        <p:nvGrpSpPr>
          <p:cNvPr id="67" name="グループ化 66"/>
          <p:cNvGrpSpPr/>
          <p:nvPr/>
        </p:nvGrpSpPr>
        <p:grpSpPr>
          <a:xfrm>
            <a:off x="5195595" y="4820050"/>
            <a:ext cx="5905189" cy="1264121"/>
            <a:chOff x="899592" y="2702226"/>
            <a:chExt cx="7200800" cy="1656184"/>
          </a:xfrm>
        </p:grpSpPr>
        <p:sp>
          <p:nvSpPr>
            <p:cNvPr id="68" name="正方形/長方形 67"/>
            <p:cNvSpPr/>
            <p:nvPr/>
          </p:nvSpPr>
          <p:spPr>
            <a:xfrm>
              <a:off x="899592" y="2708920"/>
              <a:ext cx="7200800" cy="143346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9" name="正方形/長方形 68"/>
            <p:cNvSpPr/>
            <p:nvPr/>
          </p:nvSpPr>
          <p:spPr>
            <a:xfrm>
              <a:off x="899592" y="2702226"/>
              <a:ext cx="7200800" cy="2160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0" name="正方形/長方形 69"/>
            <p:cNvSpPr/>
            <p:nvPr/>
          </p:nvSpPr>
          <p:spPr>
            <a:xfrm>
              <a:off x="899592" y="4142386"/>
              <a:ext cx="7200800" cy="2160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sp>
        <p:nvSpPr>
          <p:cNvPr id="72" name="テキスト ボックス 71"/>
          <p:cNvSpPr txBox="1"/>
          <p:nvPr/>
        </p:nvSpPr>
        <p:spPr>
          <a:xfrm>
            <a:off x="5127130" y="4984933"/>
            <a:ext cx="1224136" cy="461665"/>
          </a:xfrm>
          <a:prstGeom prst="rect">
            <a:avLst/>
          </a:prstGeom>
          <a:noFill/>
        </p:spPr>
        <p:txBody>
          <a:bodyPr wrap="square" rtlCol="0">
            <a:spAutoFit/>
          </a:bodyPr>
          <a:lstStyle/>
          <a:p>
            <a:r>
              <a:rPr lang="ja-JP" altLang="en-US" sz="2400" b="1" dirty="0">
                <a:latin typeface="+mj-ea"/>
                <a:ea typeface="+mj-ea"/>
              </a:rPr>
              <a:t>血管内</a:t>
            </a:r>
          </a:p>
        </p:txBody>
      </p:sp>
      <p:pic>
        <p:nvPicPr>
          <p:cNvPr id="73" name="図 72" descr="画面の領域"/>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13628" y="592784"/>
            <a:ext cx="2700833" cy="817935"/>
          </a:xfrm>
          <a:prstGeom prst="rect">
            <a:avLst/>
          </a:prstGeom>
        </p:spPr>
      </p:pic>
      <p:sp>
        <p:nvSpPr>
          <p:cNvPr id="74" name="正方形/長方形 73"/>
          <p:cNvSpPr/>
          <p:nvPr/>
        </p:nvSpPr>
        <p:spPr>
          <a:xfrm>
            <a:off x="7728289" y="179512"/>
            <a:ext cx="3655023" cy="123120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75" name="正方形/長方形 74"/>
          <p:cNvSpPr/>
          <p:nvPr/>
        </p:nvSpPr>
        <p:spPr>
          <a:xfrm>
            <a:off x="7713717" y="223451"/>
            <a:ext cx="3669594" cy="369332"/>
          </a:xfrm>
          <a:prstGeom prst="rect">
            <a:avLst/>
          </a:prstGeom>
        </p:spPr>
        <p:txBody>
          <a:bodyPr wrap="none">
            <a:spAutoFit/>
          </a:bodyPr>
          <a:lstStyle/>
          <a:p>
            <a:r>
              <a:rPr lang="ja-JP" altLang="en-US" sz="1800" dirty="0"/>
              <a:t>サルカプロザートナトリウム（</a:t>
            </a:r>
            <a:r>
              <a:rPr lang="en-US" altLang="ja-JP" sz="1800" dirty="0"/>
              <a:t>SNAC</a:t>
            </a:r>
            <a:r>
              <a:rPr lang="ja-JP" altLang="en-US" sz="1800" dirty="0"/>
              <a:t>）</a:t>
            </a:r>
          </a:p>
        </p:txBody>
      </p:sp>
      <p:sp>
        <p:nvSpPr>
          <p:cNvPr id="77" name="正方形/長方形 76"/>
          <p:cNvSpPr/>
          <p:nvPr/>
        </p:nvSpPr>
        <p:spPr>
          <a:xfrm>
            <a:off x="10173919" y="1133720"/>
            <a:ext cx="1133644" cy="276999"/>
          </a:xfrm>
          <a:prstGeom prst="rect">
            <a:avLst/>
          </a:prstGeom>
        </p:spPr>
        <p:txBody>
          <a:bodyPr wrap="none">
            <a:spAutoFit/>
          </a:bodyPr>
          <a:lstStyle/>
          <a:p>
            <a:r>
              <a:rPr lang="ja-JP" altLang="en-US" sz="1200" dirty="0"/>
              <a:t>分子量：</a:t>
            </a:r>
            <a:r>
              <a:rPr lang="en-US" altLang="ja-JP" sz="1200" dirty="0"/>
              <a:t>301Da</a:t>
            </a:r>
            <a:endParaRPr lang="ja-JP" altLang="en-US" sz="1200" dirty="0"/>
          </a:p>
        </p:txBody>
      </p:sp>
      <p:sp>
        <p:nvSpPr>
          <p:cNvPr id="76" name="円/楕円 75"/>
          <p:cNvSpPr/>
          <p:nvPr/>
        </p:nvSpPr>
        <p:spPr>
          <a:xfrm>
            <a:off x="7571856" y="1234906"/>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8" name="角丸四角形 77"/>
          <p:cNvSpPr/>
          <p:nvPr/>
        </p:nvSpPr>
        <p:spPr>
          <a:xfrm>
            <a:off x="5605249" y="1077631"/>
            <a:ext cx="1008112" cy="64100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9" name="正方形/長方形 78"/>
          <p:cNvSpPr/>
          <p:nvPr/>
        </p:nvSpPr>
        <p:spPr>
          <a:xfrm>
            <a:off x="5327681" y="656727"/>
            <a:ext cx="1563248" cy="400110"/>
          </a:xfrm>
          <a:prstGeom prst="rect">
            <a:avLst/>
          </a:prstGeom>
        </p:spPr>
        <p:txBody>
          <a:bodyPr wrap="none">
            <a:spAutoFit/>
          </a:bodyPr>
          <a:lstStyle/>
          <a:p>
            <a:r>
              <a:rPr lang="ja-JP" altLang="en-US" dirty="0"/>
              <a:t>セマグルチド</a:t>
            </a:r>
          </a:p>
        </p:txBody>
      </p:sp>
      <p:sp>
        <p:nvSpPr>
          <p:cNvPr id="81" name="角丸四角形 80"/>
          <p:cNvSpPr/>
          <p:nvPr/>
        </p:nvSpPr>
        <p:spPr>
          <a:xfrm>
            <a:off x="6567289" y="2050389"/>
            <a:ext cx="1008112" cy="64100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2" name="円/楕円 81"/>
          <p:cNvSpPr/>
          <p:nvPr/>
        </p:nvSpPr>
        <p:spPr>
          <a:xfrm>
            <a:off x="7118432" y="1874575"/>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3" name="円/楕円 82"/>
          <p:cNvSpPr/>
          <p:nvPr/>
        </p:nvSpPr>
        <p:spPr>
          <a:xfrm>
            <a:off x="6405271" y="2192884"/>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4" name="円/楕円 83"/>
          <p:cNvSpPr/>
          <p:nvPr/>
        </p:nvSpPr>
        <p:spPr>
          <a:xfrm>
            <a:off x="7166349" y="2537191"/>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89" name="曲線コネクタ 88"/>
          <p:cNvCxnSpPr>
            <a:endCxn id="82" idx="0"/>
          </p:cNvCxnSpPr>
          <p:nvPr/>
        </p:nvCxnSpPr>
        <p:spPr>
          <a:xfrm>
            <a:off x="6672622" y="1410718"/>
            <a:ext cx="607829" cy="463856"/>
          </a:xfrm>
          <a:prstGeom prst="curved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曲線コネクタ 91"/>
          <p:cNvCxnSpPr>
            <a:stCxn id="76" idx="3"/>
            <a:endCxn id="82" idx="0"/>
          </p:cNvCxnSpPr>
          <p:nvPr/>
        </p:nvCxnSpPr>
        <p:spPr>
          <a:xfrm rot="5400000">
            <a:off x="7280111" y="1535375"/>
            <a:ext cx="339538" cy="338860"/>
          </a:xfrm>
          <a:prstGeom prst="curvedConnector3">
            <a:avLst>
              <a:gd name="adj1" fmla="val 50000"/>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5" name="テキスト ボックス 94"/>
          <p:cNvSpPr txBox="1"/>
          <p:nvPr/>
        </p:nvSpPr>
        <p:spPr>
          <a:xfrm>
            <a:off x="7577506" y="2021661"/>
            <a:ext cx="3877132" cy="707886"/>
          </a:xfrm>
          <a:prstGeom prst="rect">
            <a:avLst/>
          </a:prstGeom>
          <a:noFill/>
        </p:spPr>
        <p:txBody>
          <a:bodyPr wrap="square" rtlCol="0">
            <a:spAutoFit/>
          </a:bodyPr>
          <a:lstStyle/>
          <a:p>
            <a:r>
              <a:rPr lang="ja-JP" altLang="en-US" b="1" dirty="0">
                <a:latin typeface="+mj-ea"/>
                <a:ea typeface="+mj-ea"/>
              </a:rPr>
              <a:t>複合体を形成</a:t>
            </a:r>
            <a:br>
              <a:rPr lang="en-US" altLang="ja-JP" b="1" dirty="0">
                <a:latin typeface="+mj-ea"/>
                <a:ea typeface="+mj-ea"/>
              </a:rPr>
            </a:br>
            <a:r>
              <a:rPr lang="ja-JP" altLang="en-US" b="1" dirty="0">
                <a:latin typeface="+mj-ea"/>
                <a:ea typeface="+mj-ea"/>
              </a:rPr>
              <a:t>（酸・ペプシンから保護する）</a:t>
            </a:r>
          </a:p>
        </p:txBody>
      </p:sp>
      <p:sp>
        <p:nvSpPr>
          <p:cNvPr id="97" name="円/楕円 96"/>
          <p:cNvSpPr/>
          <p:nvPr/>
        </p:nvSpPr>
        <p:spPr>
          <a:xfrm>
            <a:off x="10263703" y="3765102"/>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9" name="円/楕円 98"/>
          <p:cNvSpPr/>
          <p:nvPr/>
        </p:nvSpPr>
        <p:spPr>
          <a:xfrm>
            <a:off x="10109486" y="4382768"/>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0" name="角丸四角形 99"/>
          <p:cNvSpPr/>
          <p:nvPr/>
        </p:nvSpPr>
        <p:spPr>
          <a:xfrm>
            <a:off x="9555799" y="5118270"/>
            <a:ext cx="1008112" cy="64100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1" name="角丸四角形 100"/>
          <p:cNvSpPr/>
          <p:nvPr/>
        </p:nvSpPr>
        <p:spPr>
          <a:xfrm>
            <a:off x="8105989" y="5157246"/>
            <a:ext cx="1008112" cy="64100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2" name="円/楕円 101"/>
          <p:cNvSpPr/>
          <p:nvPr/>
        </p:nvSpPr>
        <p:spPr>
          <a:xfrm>
            <a:off x="9132334" y="5323183"/>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3" name="円/楕円 102"/>
          <p:cNvSpPr/>
          <p:nvPr/>
        </p:nvSpPr>
        <p:spPr>
          <a:xfrm>
            <a:off x="7517850" y="5368325"/>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4" name="円/楕円 103"/>
          <p:cNvSpPr/>
          <p:nvPr/>
        </p:nvSpPr>
        <p:spPr>
          <a:xfrm>
            <a:off x="7076152" y="5154304"/>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5" name="円/楕円 104"/>
          <p:cNvSpPr/>
          <p:nvPr/>
        </p:nvSpPr>
        <p:spPr>
          <a:xfrm>
            <a:off x="10795290" y="5054535"/>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6" name="円/楕円 105"/>
          <p:cNvSpPr/>
          <p:nvPr/>
        </p:nvSpPr>
        <p:spPr>
          <a:xfrm>
            <a:off x="10645785" y="5520606"/>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7" name="角丸四角形 106"/>
          <p:cNvSpPr/>
          <p:nvPr/>
        </p:nvSpPr>
        <p:spPr>
          <a:xfrm>
            <a:off x="5151668" y="6210478"/>
            <a:ext cx="6068681" cy="2033791"/>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2400" dirty="0"/>
              <a:t>本剤はセマグルチドと</a:t>
            </a:r>
            <a:r>
              <a:rPr lang="en-US" altLang="ja-JP" sz="2400" dirty="0"/>
              <a:t>SNAC</a:t>
            </a:r>
            <a:r>
              <a:rPr lang="ja-JP" altLang="en-US" sz="2400" dirty="0"/>
              <a:t>の配合錠で、</a:t>
            </a:r>
            <a:br>
              <a:rPr lang="en-US" altLang="ja-JP" sz="2400" dirty="0"/>
            </a:br>
            <a:r>
              <a:rPr lang="ja-JP" altLang="en-US" sz="2400" dirty="0"/>
              <a:t>胃内で複合体を形成し、以下の作用で血中へ吸収される。</a:t>
            </a:r>
            <a:endParaRPr lang="en-US" altLang="ja-JP" sz="2400" dirty="0"/>
          </a:p>
          <a:p>
            <a:pPr marL="342884" indent="-342884">
              <a:buFont typeface="Arial" panose="020B0604020202020204" pitchFamily="34" charset="0"/>
              <a:buChar char="•"/>
            </a:pPr>
            <a:r>
              <a:rPr lang="ja-JP" altLang="en-US" sz="2400" dirty="0"/>
              <a:t>酸・ペプシンからの保護作用</a:t>
            </a:r>
            <a:endParaRPr lang="en-US" altLang="ja-JP" sz="2400" dirty="0"/>
          </a:p>
          <a:p>
            <a:pPr marL="342884" indent="-342884">
              <a:buFont typeface="Arial" panose="020B0604020202020204" pitchFamily="34" charset="0"/>
              <a:buChar char="•"/>
            </a:pPr>
            <a:r>
              <a:rPr lang="en-US" altLang="ja-JP" sz="2400" dirty="0"/>
              <a:t>SNAC</a:t>
            </a:r>
            <a:r>
              <a:rPr lang="ja-JP" altLang="en-US" sz="2400" dirty="0"/>
              <a:t>の親油性により胃粘膜を通過</a:t>
            </a:r>
          </a:p>
        </p:txBody>
      </p:sp>
      <p:cxnSp>
        <p:nvCxnSpPr>
          <p:cNvPr id="110" name="曲線コネクタ 109"/>
          <p:cNvCxnSpPr>
            <a:stCxn id="81" idx="2"/>
            <a:endCxn id="100" idx="0"/>
          </p:cNvCxnSpPr>
          <p:nvPr/>
        </p:nvCxnSpPr>
        <p:spPr>
          <a:xfrm rot="16200000" flipH="1">
            <a:off x="7352160" y="2410575"/>
            <a:ext cx="2426880" cy="2988510"/>
          </a:xfrm>
          <a:prstGeom prst="curvedConnector3">
            <a:avLst>
              <a:gd name="adj1" fmla="val 50000"/>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角丸四角形 84"/>
          <p:cNvSpPr/>
          <p:nvPr/>
        </p:nvSpPr>
        <p:spPr>
          <a:xfrm>
            <a:off x="7310827" y="3374460"/>
            <a:ext cx="1008112" cy="64100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6" name="円/楕円 85"/>
          <p:cNvSpPr/>
          <p:nvPr/>
        </p:nvSpPr>
        <p:spPr>
          <a:xfrm>
            <a:off x="7861970" y="3198647"/>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7" name="円/楕円 86"/>
          <p:cNvSpPr/>
          <p:nvPr/>
        </p:nvSpPr>
        <p:spPr>
          <a:xfrm>
            <a:off x="7148809" y="3516954"/>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8" name="円/楕円 87"/>
          <p:cNvSpPr/>
          <p:nvPr/>
        </p:nvSpPr>
        <p:spPr>
          <a:xfrm>
            <a:off x="7909887" y="3861261"/>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6" name="角丸四角形 95"/>
          <p:cNvSpPr/>
          <p:nvPr/>
        </p:nvSpPr>
        <p:spPr>
          <a:xfrm>
            <a:off x="8952316" y="3858204"/>
            <a:ext cx="1008112" cy="641002"/>
          </a:xfrm>
          <a:prstGeom prst="roundRect">
            <a:avLst/>
          </a:prstGeom>
          <a:solidFill>
            <a:srgbClr val="0070C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8" name="円/楕円 97"/>
          <p:cNvSpPr/>
          <p:nvPr/>
        </p:nvSpPr>
        <p:spPr>
          <a:xfrm>
            <a:off x="8790296" y="4000700"/>
            <a:ext cx="324036" cy="351625"/>
          </a:xfrm>
          <a:prstGeom prst="ellipse">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117"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63347" y="1463953"/>
            <a:ext cx="1944216" cy="381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4209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小腸イラスト」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16428" y="965937"/>
            <a:ext cx="2160240" cy="2151021"/>
          </a:xfrm>
          <a:prstGeom prst="rect">
            <a:avLst/>
          </a:prstGeom>
          <a:noFill/>
          <a:extLst>
            <a:ext uri="{909E8E84-426E-40DD-AFC4-6F175D3DCCD1}">
              <a14:hiddenFill xmlns:a14="http://schemas.microsoft.com/office/drawing/2010/main">
                <a:solidFill>
                  <a:srgbClr val="FFFFFF"/>
                </a:solidFill>
              </a14:hiddenFill>
            </a:ext>
          </a:extLst>
        </p:spPr>
      </p:pic>
      <p:sp>
        <p:nvSpPr>
          <p:cNvPr id="5" name="円/楕円 4"/>
          <p:cNvSpPr/>
          <p:nvPr/>
        </p:nvSpPr>
        <p:spPr>
          <a:xfrm>
            <a:off x="6854714" y="2623934"/>
            <a:ext cx="270030" cy="21602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00">
              <a:ea typeface="+mj-ea"/>
            </a:endParaRPr>
          </a:p>
        </p:txBody>
      </p:sp>
      <p:cxnSp>
        <p:nvCxnSpPr>
          <p:cNvPr id="8" name="直線矢印コネクタ 7"/>
          <p:cNvCxnSpPr>
            <a:endCxn id="5" idx="1"/>
          </p:cNvCxnSpPr>
          <p:nvPr/>
        </p:nvCxnSpPr>
        <p:spPr>
          <a:xfrm>
            <a:off x="6497437" y="2558014"/>
            <a:ext cx="396822" cy="975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6061328" y="2365126"/>
            <a:ext cx="562904" cy="300082"/>
          </a:xfrm>
          <a:prstGeom prst="rect">
            <a:avLst/>
          </a:prstGeom>
          <a:noFill/>
        </p:spPr>
        <p:txBody>
          <a:bodyPr wrap="square" rtlCol="0">
            <a:spAutoFit/>
          </a:bodyPr>
          <a:lstStyle/>
          <a:p>
            <a:r>
              <a:rPr lang="ja-JP" altLang="en-US" sz="1350" dirty="0">
                <a:latin typeface="+mn-lt"/>
                <a:ea typeface="+mj-ea"/>
              </a:rPr>
              <a:t>食物</a:t>
            </a:r>
          </a:p>
        </p:txBody>
      </p:sp>
      <p:sp>
        <p:nvSpPr>
          <p:cNvPr id="20" name="テキスト ボックス 19"/>
          <p:cNvSpPr txBox="1"/>
          <p:nvPr/>
        </p:nvSpPr>
        <p:spPr>
          <a:xfrm>
            <a:off x="7125178" y="1258293"/>
            <a:ext cx="668544" cy="323165"/>
          </a:xfrm>
          <a:prstGeom prst="rect">
            <a:avLst/>
          </a:prstGeom>
          <a:noFill/>
        </p:spPr>
        <p:txBody>
          <a:bodyPr wrap="square" rtlCol="0">
            <a:spAutoFit/>
          </a:bodyPr>
          <a:lstStyle/>
          <a:p>
            <a:r>
              <a:rPr lang="ja-JP" altLang="en-US" sz="1500" dirty="0">
                <a:latin typeface="+mn-lt"/>
                <a:ea typeface="+mj-ea"/>
              </a:rPr>
              <a:t>小腸</a:t>
            </a:r>
          </a:p>
        </p:txBody>
      </p:sp>
      <p:cxnSp>
        <p:nvCxnSpPr>
          <p:cNvPr id="21" name="直線矢印コネクタ 20"/>
          <p:cNvCxnSpPr/>
          <p:nvPr/>
        </p:nvCxnSpPr>
        <p:spPr>
          <a:xfrm>
            <a:off x="7496548" y="3971553"/>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6615832" y="3491880"/>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GLP-1</a:t>
            </a:r>
            <a:endParaRPr lang="ja-JP" altLang="en-US" sz="2100" dirty="0">
              <a:ea typeface="+mj-ea"/>
            </a:endParaRPr>
          </a:p>
        </p:txBody>
      </p:sp>
      <p:sp>
        <p:nvSpPr>
          <p:cNvPr id="31" name="下矢印 30"/>
          <p:cNvSpPr/>
          <p:nvPr/>
        </p:nvSpPr>
        <p:spPr>
          <a:xfrm>
            <a:off x="7232514" y="2976738"/>
            <a:ext cx="453011" cy="45913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sz="1500">
              <a:ea typeface="+mj-ea"/>
            </a:endParaRPr>
          </a:p>
        </p:txBody>
      </p:sp>
      <p:pic>
        <p:nvPicPr>
          <p:cNvPr id="1026" name="Picture 2" descr="「膵臓 イラスト 無料」の画像検索結果"/>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24963" y="4479610"/>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8457157" y="4800365"/>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8098640" y="5100598"/>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7793291" y="532320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8527973" y="506426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8145442" y="5271673"/>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p:nvPr/>
        </p:nvCxnSpPr>
        <p:spPr>
          <a:xfrm flipV="1">
            <a:off x="8419054" y="3707904"/>
            <a:ext cx="1134000" cy="0"/>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8693056" y="2547400"/>
            <a:ext cx="1909624" cy="540060"/>
          </a:xfrm>
          <a:prstGeom prst="wedgeRectCallout">
            <a:avLst>
              <a:gd name="adj1" fmla="val -47736"/>
              <a:gd name="adj2" fmla="val 167315"/>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200" dirty="0">
                <a:ea typeface="+mj-ea"/>
              </a:rPr>
              <a:t>DPP-4</a:t>
            </a:r>
            <a:endParaRPr lang="ja-JP" altLang="en-US" sz="3200" dirty="0">
              <a:ea typeface="+mj-ea"/>
            </a:endParaRPr>
          </a:p>
        </p:txBody>
      </p:sp>
      <p:sp>
        <p:nvSpPr>
          <p:cNvPr id="48" name="正方形/長方形 47"/>
          <p:cNvSpPr/>
          <p:nvPr/>
        </p:nvSpPr>
        <p:spPr>
          <a:xfrm>
            <a:off x="9583572" y="3436686"/>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6487029" y="4500281"/>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22" name="角丸四角形 21"/>
          <p:cNvSpPr/>
          <p:nvPr/>
        </p:nvSpPr>
        <p:spPr>
          <a:xfrm>
            <a:off x="5652392" y="6000112"/>
            <a:ext cx="5363234" cy="2157234"/>
          </a:xfrm>
          <a:prstGeom prst="roundRect">
            <a:avLst/>
          </a:prstGeom>
          <a:solidFill>
            <a:schemeClr val="accent2">
              <a:lumMod val="20000"/>
              <a:lumOff val="80000"/>
            </a:schemeClr>
          </a:solidFill>
          <a:ln>
            <a:solidFill>
              <a:srgbClr val="FF0000"/>
            </a:solidFill>
          </a:ln>
        </p:spPr>
        <p:style>
          <a:lnRef idx="1">
            <a:schemeClr val="accent1"/>
          </a:lnRef>
          <a:fillRef idx="2">
            <a:schemeClr val="accent1"/>
          </a:fillRef>
          <a:effectRef idx="1">
            <a:schemeClr val="accent1"/>
          </a:effectRef>
          <a:fontRef idx="minor">
            <a:schemeClr val="dk1"/>
          </a:fontRef>
        </p:style>
        <p:txBody>
          <a:bodyPr rtlCol="0" anchor="ctr"/>
          <a:lstStyle/>
          <a:p>
            <a:r>
              <a:rPr lang="en-US" altLang="ja-JP" sz="2400" b="1" u="sng" dirty="0">
                <a:ea typeface="+mj-ea"/>
              </a:rPr>
              <a:t>GLP-1</a:t>
            </a:r>
            <a:r>
              <a:rPr lang="ja-JP" altLang="en-US" sz="2400" b="1" u="sng" dirty="0">
                <a:ea typeface="+mj-ea"/>
              </a:rPr>
              <a:t>の主な生体内作用</a:t>
            </a:r>
            <a:endParaRPr lang="en-US" altLang="ja-JP" sz="2400" b="1" u="sng" dirty="0">
              <a:ea typeface="+mj-ea"/>
            </a:endParaRPr>
          </a:p>
          <a:p>
            <a:pPr marL="457178" indent="-457178">
              <a:buFont typeface="+mj-lt"/>
              <a:buAutoNum type="arabicPeriod"/>
            </a:pPr>
            <a:r>
              <a:rPr lang="ja-JP" altLang="en-US" sz="2400" dirty="0">
                <a:ea typeface="+mj-ea"/>
              </a:rPr>
              <a:t>インスリン分泌促進（血糖依存的）</a:t>
            </a:r>
            <a:endParaRPr lang="en-US" altLang="ja-JP" sz="2400" dirty="0">
              <a:ea typeface="+mj-ea"/>
            </a:endParaRPr>
          </a:p>
          <a:p>
            <a:pPr marL="457178" indent="-457178">
              <a:buFont typeface="+mj-lt"/>
              <a:buAutoNum type="arabicPeriod"/>
            </a:pPr>
            <a:r>
              <a:rPr lang="ja-JP" altLang="en-US" sz="2400" dirty="0">
                <a:ea typeface="+mj-ea"/>
              </a:rPr>
              <a:t>グルカゴン分泌抑制（血糖依存的）</a:t>
            </a:r>
            <a:endParaRPr lang="en-US" altLang="ja-JP" sz="2400" dirty="0">
              <a:ea typeface="+mj-ea"/>
            </a:endParaRPr>
          </a:p>
          <a:p>
            <a:pPr marL="457178" indent="-457178">
              <a:buFont typeface="+mj-lt"/>
              <a:buAutoNum type="arabicPeriod"/>
            </a:pPr>
            <a:r>
              <a:rPr lang="ja-JP" altLang="en-US" sz="2400" dirty="0">
                <a:ea typeface="+mj-ea"/>
              </a:rPr>
              <a:t>胃排泄遅延</a:t>
            </a:r>
            <a:endParaRPr lang="en-US" altLang="ja-JP" sz="2400" dirty="0">
              <a:ea typeface="+mj-ea"/>
            </a:endParaRPr>
          </a:p>
          <a:p>
            <a:pPr marL="457178" indent="-457178">
              <a:buFont typeface="+mj-lt"/>
              <a:buAutoNum type="arabicPeriod"/>
            </a:pPr>
            <a:r>
              <a:rPr lang="ja-JP" altLang="en-US" sz="2400" dirty="0">
                <a:ea typeface="+mj-ea"/>
              </a:rPr>
              <a:t>食欲抑制</a:t>
            </a:r>
          </a:p>
        </p:txBody>
      </p:sp>
      <p:pic>
        <p:nvPicPr>
          <p:cNvPr id="23" name="Picture 2" descr="æ°è¬æå ±ãªã³ã©ã¤ã³"/>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86054" y="5602296"/>
            <a:ext cx="1944216" cy="3818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6036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小腸イラスト」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76720" y="2383862"/>
            <a:ext cx="2160240" cy="2151021"/>
          </a:xfrm>
          <a:prstGeom prst="rect">
            <a:avLst/>
          </a:prstGeom>
          <a:noFill/>
          <a:extLst>
            <a:ext uri="{909E8E84-426E-40DD-AFC4-6F175D3DCCD1}">
              <a14:hiddenFill xmlns:a14="http://schemas.microsoft.com/office/drawing/2010/main">
                <a:solidFill>
                  <a:srgbClr val="FFFFFF"/>
                </a:solidFill>
              </a14:hiddenFill>
            </a:ext>
          </a:extLst>
        </p:spPr>
      </p:pic>
      <p:sp>
        <p:nvSpPr>
          <p:cNvPr id="5" name="円/楕円 4"/>
          <p:cNvSpPr/>
          <p:nvPr/>
        </p:nvSpPr>
        <p:spPr>
          <a:xfrm>
            <a:off x="2915006" y="4041859"/>
            <a:ext cx="270030" cy="21602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00">
              <a:ea typeface="+mj-ea"/>
            </a:endParaRPr>
          </a:p>
        </p:txBody>
      </p:sp>
      <p:cxnSp>
        <p:nvCxnSpPr>
          <p:cNvPr id="8" name="直線矢印コネクタ 7"/>
          <p:cNvCxnSpPr>
            <a:endCxn id="5" idx="1"/>
          </p:cNvCxnSpPr>
          <p:nvPr/>
        </p:nvCxnSpPr>
        <p:spPr>
          <a:xfrm>
            <a:off x="2557729" y="3975939"/>
            <a:ext cx="396822" cy="975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121620" y="3783051"/>
            <a:ext cx="562904" cy="300082"/>
          </a:xfrm>
          <a:prstGeom prst="rect">
            <a:avLst/>
          </a:prstGeom>
          <a:noFill/>
        </p:spPr>
        <p:txBody>
          <a:bodyPr wrap="square" rtlCol="0">
            <a:spAutoFit/>
          </a:bodyPr>
          <a:lstStyle/>
          <a:p>
            <a:r>
              <a:rPr lang="ja-JP" altLang="en-US" sz="1350" dirty="0">
                <a:latin typeface="+mn-lt"/>
                <a:ea typeface="+mj-ea"/>
              </a:rPr>
              <a:t>食物</a:t>
            </a:r>
          </a:p>
        </p:txBody>
      </p:sp>
      <p:sp>
        <p:nvSpPr>
          <p:cNvPr id="20" name="テキスト ボックス 19"/>
          <p:cNvSpPr txBox="1"/>
          <p:nvPr/>
        </p:nvSpPr>
        <p:spPr>
          <a:xfrm>
            <a:off x="3185470" y="2676219"/>
            <a:ext cx="668544" cy="323165"/>
          </a:xfrm>
          <a:prstGeom prst="rect">
            <a:avLst/>
          </a:prstGeom>
          <a:noFill/>
        </p:spPr>
        <p:txBody>
          <a:bodyPr wrap="square" rtlCol="0">
            <a:spAutoFit/>
          </a:bodyPr>
          <a:lstStyle/>
          <a:p>
            <a:r>
              <a:rPr lang="ja-JP" altLang="en-US" sz="1500" dirty="0">
                <a:latin typeface="+mn-lt"/>
                <a:ea typeface="+mj-ea"/>
              </a:rPr>
              <a:t>小腸</a:t>
            </a:r>
          </a:p>
        </p:txBody>
      </p:sp>
      <p:cxnSp>
        <p:nvCxnSpPr>
          <p:cNvPr id="21" name="直線矢印コネクタ 20"/>
          <p:cNvCxnSpPr/>
          <p:nvPr/>
        </p:nvCxnSpPr>
        <p:spPr>
          <a:xfrm>
            <a:off x="3556840" y="5389478"/>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2676124" y="4909805"/>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GIP/GLP-1</a:t>
            </a:r>
            <a:endParaRPr lang="ja-JP" altLang="en-US" sz="2100" dirty="0">
              <a:ea typeface="+mj-ea"/>
            </a:endParaRPr>
          </a:p>
        </p:txBody>
      </p:sp>
      <p:sp>
        <p:nvSpPr>
          <p:cNvPr id="31" name="下矢印 30"/>
          <p:cNvSpPr/>
          <p:nvPr/>
        </p:nvSpPr>
        <p:spPr>
          <a:xfrm>
            <a:off x="3292806" y="4394663"/>
            <a:ext cx="453011" cy="45913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sz="1500">
              <a:ea typeface="+mj-ea"/>
            </a:endParaRPr>
          </a:p>
        </p:txBody>
      </p:sp>
      <p:pic>
        <p:nvPicPr>
          <p:cNvPr id="1026" name="Picture 2" descr="「膵臓 イラスト 無料」の画像検索結果"/>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5255" y="5897535"/>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4517449" y="6218290"/>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4158932" y="6518523"/>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3853583" y="674112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4588265" y="6482189"/>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4205735" y="6689598"/>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p:nvPr/>
        </p:nvCxnSpPr>
        <p:spPr>
          <a:xfrm flipV="1">
            <a:off x="4479346" y="5125829"/>
            <a:ext cx="1134000" cy="0"/>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4753349" y="3965325"/>
            <a:ext cx="1909624" cy="540060"/>
          </a:xfrm>
          <a:prstGeom prst="wedgeRectCallout">
            <a:avLst>
              <a:gd name="adj1" fmla="val -47736"/>
              <a:gd name="adj2" fmla="val 167315"/>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200" dirty="0">
                <a:ea typeface="+mj-ea"/>
              </a:rPr>
              <a:t>DPP-4</a:t>
            </a:r>
            <a:endParaRPr lang="ja-JP" altLang="en-US" sz="3200" dirty="0">
              <a:ea typeface="+mj-ea"/>
            </a:endParaRPr>
          </a:p>
        </p:txBody>
      </p:sp>
      <p:sp>
        <p:nvSpPr>
          <p:cNvPr id="48" name="正方形/長方形 47"/>
          <p:cNvSpPr/>
          <p:nvPr/>
        </p:nvSpPr>
        <p:spPr>
          <a:xfrm>
            <a:off x="5643864" y="4854611"/>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2547321" y="5918206"/>
            <a:ext cx="668544" cy="323165"/>
          </a:xfrm>
          <a:prstGeom prst="rect">
            <a:avLst/>
          </a:prstGeom>
          <a:noFill/>
        </p:spPr>
        <p:txBody>
          <a:bodyPr wrap="square" rtlCol="0">
            <a:spAutoFit/>
          </a:bodyPr>
          <a:lstStyle/>
          <a:p>
            <a:r>
              <a:rPr lang="ja-JP" altLang="en-US" sz="1500" dirty="0">
                <a:latin typeface="+mn-lt"/>
                <a:ea typeface="+mj-ea"/>
              </a:rPr>
              <a:t>膵臓</a:t>
            </a:r>
          </a:p>
        </p:txBody>
      </p:sp>
      <p:pic>
        <p:nvPicPr>
          <p:cNvPr id="23" name="Picture 2" descr="æ°è¬æå ±ãªã³ã©ã¤ã³"/>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5672" y="6660232"/>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24" name="テキスト ボックス 23">
            <a:extLst>
              <a:ext uri="{FF2B5EF4-FFF2-40B4-BE49-F238E27FC236}">
                <a16:creationId xmlns:a16="http://schemas.microsoft.com/office/drawing/2014/main" id="{00239A61-7219-28E7-AA97-F1D53BA1C981}"/>
              </a:ext>
            </a:extLst>
          </p:cNvPr>
          <p:cNvSpPr txBox="1"/>
          <p:nvPr/>
        </p:nvSpPr>
        <p:spPr>
          <a:xfrm>
            <a:off x="7440684" y="7308304"/>
            <a:ext cx="5851651" cy="584775"/>
          </a:xfrm>
          <a:prstGeom prst="rect">
            <a:avLst/>
          </a:prstGeom>
          <a:noFill/>
        </p:spPr>
        <p:txBody>
          <a:bodyPr wrap="square">
            <a:spAutoFit/>
          </a:bodyPr>
          <a:lstStyle/>
          <a:p>
            <a:r>
              <a:rPr lang="en-US" altLang="ja-JP" sz="1600" dirty="0"/>
              <a:t>GIP</a:t>
            </a:r>
            <a:r>
              <a:rPr lang="ja-JP" altLang="en-US" sz="1600" dirty="0"/>
              <a:t>：グルコース依存性インスリン分泌刺激ポリペプチド</a:t>
            </a:r>
          </a:p>
          <a:p>
            <a:r>
              <a:rPr lang="en-US" altLang="ja-JP" sz="1600" dirty="0"/>
              <a:t>GLP-1</a:t>
            </a:r>
            <a:r>
              <a:rPr lang="ja-JP" altLang="en-US" sz="1600" dirty="0"/>
              <a:t>：グルカゴン様ペプチド</a:t>
            </a:r>
            <a:r>
              <a:rPr lang="en-US" altLang="ja-JP" sz="1600" dirty="0"/>
              <a:t>-1</a:t>
            </a:r>
          </a:p>
        </p:txBody>
      </p:sp>
      <p:graphicFrame>
        <p:nvGraphicFramePr>
          <p:cNvPr id="3" name="表 5">
            <a:extLst>
              <a:ext uri="{FF2B5EF4-FFF2-40B4-BE49-F238E27FC236}">
                <a16:creationId xmlns:a16="http://schemas.microsoft.com/office/drawing/2014/main" id="{A45590BA-7EB1-123A-4DD5-6F0E012D8B30}"/>
              </a:ext>
            </a:extLst>
          </p:cNvPr>
          <p:cNvGraphicFramePr>
            <a:graphicFrameLocks noGrp="1"/>
          </p:cNvGraphicFramePr>
          <p:nvPr>
            <p:extLst>
              <p:ext uri="{D42A27DB-BD31-4B8C-83A1-F6EECF244321}">
                <p14:modId xmlns:p14="http://schemas.microsoft.com/office/powerpoint/2010/main" val="220463394"/>
              </p:ext>
            </p:extLst>
          </p:nvPr>
        </p:nvGraphicFramePr>
        <p:xfrm>
          <a:off x="7440684" y="2347937"/>
          <a:ext cx="6735988" cy="4785360"/>
        </p:xfrm>
        <a:graphic>
          <a:graphicData uri="http://schemas.openxmlformats.org/drawingml/2006/table">
            <a:tbl>
              <a:tblPr firstRow="1" bandRow="1">
                <a:tableStyleId>{5940675A-B579-460E-94D1-54222C63F5DA}</a:tableStyleId>
              </a:tblPr>
              <a:tblGrid>
                <a:gridCol w="906095">
                  <a:extLst>
                    <a:ext uri="{9D8B030D-6E8A-4147-A177-3AD203B41FA5}">
                      <a16:colId xmlns:a16="http://schemas.microsoft.com/office/drawing/2014/main" val="1972362963"/>
                    </a:ext>
                  </a:extLst>
                </a:gridCol>
                <a:gridCol w="2438112">
                  <a:extLst>
                    <a:ext uri="{9D8B030D-6E8A-4147-A177-3AD203B41FA5}">
                      <a16:colId xmlns:a16="http://schemas.microsoft.com/office/drawing/2014/main" val="3057755816"/>
                    </a:ext>
                  </a:extLst>
                </a:gridCol>
                <a:gridCol w="1807605">
                  <a:extLst>
                    <a:ext uri="{9D8B030D-6E8A-4147-A177-3AD203B41FA5}">
                      <a16:colId xmlns:a16="http://schemas.microsoft.com/office/drawing/2014/main" val="3630386835"/>
                    </a:ext>
                  </a:extLst>
                </a:gridCol>
                <a:gridCol w="1584176">
                  <a:extLst>
                    <a:ext uri="{9D8B030D-6E8A-4147-A177-3AD203B41FA5}">
                      <a16:colId xmlns:a16="http://schemas.microsoft.com/office/drawing/2014/main" val="3365807105"/>
                    </a:ext>
                  </a:extLst>
                </a:gridCol>
              </a:tblGrid>
              <a:tr h="370840">
                <a:tc gridSpan="2">
                  <a:txBody>
                    <a:bodyPr/>
                    <a:lstStyle/>
                    <a:p>
                      <a:pPr algn="ctr"/>
                      <a:r>
                        <a:rPr kumimoji="1" lang="ja-JP" altLang="en-US" sz="2400" dirty="0"/>
                        <a:t>主な作用部位と作用</a:t>
                      </a:r>
                    </a:p>
                  </a:txBody>
                  <a:tcPr anchor="ctr"/>
                </a:tc>
                <a:tc hMerge="1">
                  <a:txBody>
                    <a:bodyPr/>
                    <a:lstStyle/>
                    <a:p>
                      <a:endParaRPr kumimoji="1" lang="ja-JP" altLang="en-US" sz="3200" dirty="0"/>
                    </a:p>
                  </a:txBody>
                  <a:tcPr/>
                </a:tc>
                <a:tc>
                  <a:txBody>
                    <a:bodyPr/>
                    <a:lstStyle/>
                    <a:p>
                      <a:pPr algn="ctr"/>
                      <a:r>
                        <a:rPr kumimoji="1" lang="en-US" altLang="ja-JP" sz="3200" b="1" dirty="0"/>
                        <a:t>GIP</a:t>
                      </a:r>
                      <a:endParaRPr kumimoji="1" lang="ja-JP" altLang="en-US" sz="3200" b="1" dirty="0"/>
                    </a:p>
                  </a:txBody>
                  <a:tcPr/>
                </a:tc>
                <a:tc>
                  <a:txBody>
                    <a:bodyPr/>
                    <a:lstStyle/>
                    <a:p>
                      <a:pPr algn="ctr"/>
                      <a:r>
                        <a:rPr kumimoji="1" lang="en-US" altLang="ja-JP" sz="3200" b="1" dirty="0"/>
                        <a:t>GLP-1</a:t>
                      </a:r>
                      <a:endParaRPr kumimoji="1" lang="ja-JP" altLang="en-US" sz="3200" b="1" dirty="0"/>
                    </a:p>
                  </a:txBody>
                  <a:tcPr/>
                </a:tc>
                <a:extLst>
                  <a:ext uri="{0D108BD9-81ED-4DB2-BD59-A6C34878D82A}">
                    <a16:rowId xmlns:a16="http://schemas.microsoft.com/office/drawing/2014/main" val="4217922099"/>
                  </a:ext>
                </a:extLst>
              </a:tr>
              <a:tr h="370840">
                <a:tc rowSpan="2">
                  <a:txBody>
                    <a:bodyPr/>
                    <a:lstStyle/>
                    <a:p>
                      <a:r>
                        <a:rPr kumimoji="1" lang="ja-JP" altLang="en-US" sz="2400" dirty="0"/>
                        <a:t>脳</a:t>
                      </a:r>
                    </a:p>
                  </a:txBody>
                  <a:tcPr anchor="ctr"/>
                </a:tc>
                <a:tc>
                  <a:txBody>
                    <a:bodyPr/>
                    <a:lstStyle/>
                    <a:p>
                      <a:r>
                        <a:rPr kumimoji="1" lang="ja-JP" altLang="en-US" sz="2400" dirty="0"/>
                        <a:t>食欲</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tc>
                  <a:txBody>
                    <a:bodyPr/>
                    <a:lstStyle/>
                    <a:p>
                      <a:pPr algn="ctr"/>
                      <a:r>
                        <a:rPr kumimoji="1" lang="ja-JP" altLang="en-US" sz="4000" b="1" dirty="0">
                          <a:solidFill>
                            <a:srgbClr val="FF0000"/>
                          </a:solidFill>
                        </a:rPr>
                        <a:t>↓↓</a:t>
                      </a:r>
                    </a:p>
                  </a:txBody>
                  <a:tcPr/>
                </a:tc>
                <a:extLst>
                  <a:ext uri="{0D108BD9-81ED-4DB2-BD59-A6C34878D82A}">
                    <a16:rowId xmlns:a16="http://schemas.microsoft.com/office/drawing/2014/main" val="2138379861"/>
                  </a:ext>
                </a:extLst>
              </a:tr>
              <a:tr h="370840">
                <a:tc vMerge="1">
                  <a:txBody>
                    <a:bodyPr/>
                    <a:lstStyle/>
                    <a:p>
                      <a:endParaRPr kumimoji="1" lang="ja-JP" altLang="en-US" dirty="0"/>
                    </a:p>
                  </a:txBody>
                  <a:tcPr/>
                </a:tc>
                <a:tc>
                  <a:txBody>
                    <a:bodyPr/>
                    <a:lstStyle/>
                    <a:p>
                      <a:r>
                        <a:rPr kumimoji="1" lang="ja-JP" altLang="en-US" sz="2400" dirty="0"/>
                        <a:t>満腹感</a:t>
                      </a:r>
                    </a:p>
                  </a:txBody>
                  <a:tcPr anchor="ctr"/>
                </a:tc>
                <a:tc>
                  <a:txBody>
                    <a:bodyPr/>
                    <a:lstStyle/>
                    <a:p>
                      <a:pPr algn="ctr"/>
                      <a:r>
                        <a:rPr kumimoji="1" lang="en-US" altLang="ja-JP" sz="4000" b="1" dirty="0"/>
                        <a:t>-</a:t>
                      </a:r>
                      <a:endParaRPr kumimoji="1" lang="ja-JP" altLang="en-US" sz="4000" b="1" dirty="0"/>
                    </a:p>
                  </a:txBody>
                  <a:tcPr/>
                </a:tc>
                <a:tc>
                  <a:txBody>
                    <a:bodyPr/>
                    <a:lstStyle/>
                    <a:p>
                      <a:pPr algn="ctr"/>
                      <a:r>
                        <a:rPr kumimoji="1" lang="ja-JP" altLang="en-US" sz="4000" b="1" dirty="0">
                          <a:solidFill>
                            <a:srgbClr val="0070C0"/>
                          </a:solidFill>
                        </a:rPr>
                        <a:t>↑↑</a:t>
                      </a:r>
                    </a:p>
                  </a:txBody>
                  <a:tcPr/>
                </a:tc>
                <a:extLst>
                  <a:ext uri="{0D108BD9-81ED-4DB2-BD59-A6C34878D82A}">
                    <a16:rowId xmlns:a16="http://schemas.microsoft.com/office/drawing/2014/main" val="3976836580"/>
                  </a:ext>
                </a:extLst>
              </a:tr>
              <a:tr h="370840">
                <a:tc>
                  <a:txBody>
                    <a:bodyPr/>
                    <a:lstStyle/>
                    <a:p>
                      <a:r>
                        <a:rPr kumimoji="1" lang="ja-JP" altLang="en-US" sz="2400" dirty="0"/>
                        <a:t>全身</a:t>
                      </a:r>
                    </a:p>
                  </a:txBody>
                  <a:tcPr anchor="ctr"/>
                </a:tc>
                <a:tc>
                  <a:txBody>
                    <a:bodyPr/>
                    <a:lstStyle/>
                    <a:p>
                      <a:r>
                        <a:rPr kumimoji="1" lang="ja-JP" altLang="en-US" sz="2400" dirty="0"/>
                        <a:t>インスリン感受性</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extLst>
                  <a:ext uri="{0D108BD9-81ED-4DB2-BD59-A6C34878D82A}">
                    <a16:rowId xmlns:a16="http://schemas.microsoft.com/office/drawing/2014/main" val="351966503"/>
                  </a:ext>
                </a:extLst>
              </a:tr>
              <a:tr h="370840">
                <a:tc rowSpan="2">
                  <a:txBody>
                    <a:bodyPr/>
                    <a:lstStyle/>
                    <a:p>
                      <a:r>
                        <a:rPr kumimoji="1" lang="ja-JP" altLang="en-US" sz="2400" dirty="0"/>
                        <a:t>膵臓</a:t>
                      </a:r>
                    </a:p>
                  </a:txBody>
                  <a:tcPr anchor="ctr"/>
                </a:tc>
                <a:tc>
                  <a:txBody>
                    <a:bodyPr/>
                    <a:lstStyle/>
                    <a:p>
                      <a:r>
                        <a:rPr kumimoji="1" lang="ja-JP" altLang="en-US" sz="2400" dirty="0"/>
                        <a:t>インスリン分泌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extLst>
                  <a:ext uri="{0D108BD9-81ED-4DB2-BD59-A6C34878D82A}">
                    <a16:rowId xmlns:a16="http://schemas.microsoft.com/office/drawing/2014/main" val="2449151689"/>
                  </a:ext>
                </a:extLst>
              </a:tr>
              <a:tr h="370840">
                <a:tc vMerge="1">
                  <a:txBody>
                    <a:bodyPr/>
                    <a:lstStyle/>
                    <a:p>
                      <a:endParaRPr kumimoji="1" lang="ja-JP" altLang="en-US" sz="3200" dirty="0"/>
                    </a:p>
                  </a:txBody>
                  <a:tcPr/>
                </a:tc>
                <a:tc>
                  <a:txBody>
                    <a:bodyPr/>
                    <a:lstStyle/>
                    <a:p>
                      <a:r>
                        <a:rPr kumimoji="1" lang="ja-JP" altLang="en-US" sz="2400" dirty="0"/>
                        <a:t>グルカゴン分泌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83026192"/>
                  </a:ext>
                </a:extLst>
              </a:tr>
              <a:tr h="370840">
                <a:tc>
                  <a:txBody>
                    <a:bodyPr/>
                    <a:lstStyle/>
                    <a:p>
                      <a:r>
                        <a:rPr kumimoji="1" lang="ja-JP" altLang="en-US" sz="2400" dirty="0"/>
                        <a:t>胃</a:t>
                      </a:r>
                    </a:p>
                  </a:txBody>
                  <a:tcPr anchor="ctr"/>
                </a:tc>
                <a:tc>
                  <a:txBody>
                    <a:bodyPr/>
                    <a:lstStyle/>
                    <a:p>
                      <a:r>
                        <a:rPr kumimoji="1" lang="ja-JP" altLang="en-US" sz="2400" dirty="0"/>
                        <a:t>胃内容物の排泄</a:t>
                      </a:r>
                    </a:p>
                  </a:txBody>
                  <a:tcPr anchor="ctr"/>
                </a:tc>
                <a:tc>
                  <a:txBody>
                    <a:bodyPr/>
                    <a:lstStyle/>
                    <a:p>
                      <a:pPr algn="ctr"/>
                      <a:r>
                        <a:rPr kumimoji="1" lang="en-US" altLang="ja-JP" sz="4000" b="1" dirty="0"/>
                        <a:t>-</a:t>
                      </a:r>
                      <a:endParaRPr kumimoji="1" lang="ja-JP" altLang="en-US" sz="4000" b="1" dirty="0"/>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675110681"/>
                  </a:ext>
                </a:extLst>
              </a:tr>
            </a:tbl>
          </a:graphicData>
        </a:graphic>
      </p:graphicFrame>
    </p:spTree>
    <p:extLst>
      <p:ext uri="{BB962C8B-B14F-4D97-AF65-F5344CB8AC3E}">
        <p14:creationId xmlns:p14="http://schemas.microsoft.com/office/powerpoint/2010/main" val="3595432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矢印コネクタ 20"/>
          <p:cNvCxnSpPr/>
          <p:nvPr/>
        </p:nvCxnSpPr>
        <p:spPr>
          <a:xfrm>
            <a:off x="2641271" y="4041379"/>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1760555" y="2105539"/>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GIP/GLP-1</a:t>
            </a:r>
            <a:endParaRPr lang="ja-JP" altLang="en-US" sz="2100" dirty="0">
              <a:ea typeface="+mj-ea"/>
            </a:endParaRPr>
          </a:p>
        </p:txBody>
      </p:sp>
      <p:pic>
        <p:nvPicPr>
          <p:cNvPr id="1026"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9686" y="4549436"/>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3601880" y="487019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3243363" y="517042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2938014" y="539302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3672696" y="5134090"/>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2856886" y="5629230"/>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a:endCxn id="48" idx="1"/>
          </p:cNvCxnSpPr>
          <p:nvPr/>
        </p:nvCxnSpPr>
        <p:spPr>
          <a:xfrm flipV="1">
            <a:off x="3563779" y="2311069"/>
            <a:ext cx="1421229" cy="10494"/>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3837344" y="1416671"/>
            <a:ext cx="1909624" cy="540060"/>
          </a:xfrm>
          <a:prstGeom prst="wedgeRectCallout">
            <a:avLst>
              <a:gd name="adj1" fmla="val -38758"/>
              <a:gd name="adj2" fmla="val 1011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600" dirty="0">
                <a:ea typeface="+mj-ea"/>
              </a:rPr>
              <a:t>DPP-4</a:t>
            </a:r>
            <a:endParaRPr lang="ja-JP" altLang="en-US" sz="3600" dirty="0">
              <a:ea typeface="+mj-ea"/>
            </a:endParaRPr>
          </a:p>
        </p:txBody>
      </p:sp>
      <p:sp>
        <p:nvSpPr>
          <p:cNvPr id="48" name="正方形/長方形 47"/>
          <p:cNvSpPr/>
          <p:nvPr/>
        </p:nvSpPr>
        <p:spPr>
          <a:xfrm>
            <a:off x="4985009" y="2056947"/>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1631752" y="4570107"/>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23" name="角丸四角形 22"/>
          <p:cNvSpPr/>
          <p:nvPr/>
        </p:nvSpPr>
        <p:spPr>
          <a:xfrm>
            <a:off x="1524653" y="2873450"/>
            <a:ext cx="2077224" cy="1102940"/>
          </a:xfrm>
          <a:prstGeom prst="roundRect">
            <a:avLst/>
          </a:prstGeom>
          <a:solidFill>
            <a:schemeClr val="accent5">
              <a:lumMod val="20000"/>
              <a:lumOff val="80000"/>
            </a:schemeClr>
          </a:solidFill>
          <a:ln>
            <a:solidFill>
              <a:srgbClr val="0070C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2100" b="1" dirty="0">
                <a:ea typeface="+mj-ea"/>
              </a:rPr>
              <a:t>GIP/GLP-1</a:t>
            </a:r>
            <a:br>
              <a:rPr lang="en-US" altLang="ja-JP" sz="2100" b="1" dirty="0">
                <a:ea typeface="+mj-ea"/>
              </a:rPr>
            </a:br>
            <a:r>
              <a:rPr lang="ja-JP" altLang="en-US" sz="2100" b="1" dirty="0">
                <a:ea typeface="+mj-ea"/>
              </a:rPr>
              <a:t>受容体作動薬</a:t>
            </a:r>
            <a:br>
              <a:rPr lang="en-US" altLang="ja-JP" sz="2100" b="1" dirty="0">
                <a:ea typeface="+mj-ea"/>
              </a:rPr>
            </a:br>
            <a:r>
              <a:rPr lang="ja-JP" altLang="en-US" sz="2100" b="1" dirty="0">
                <a:ea typeface="+mj-ea"/>
              </a:rPr>
              <a:t>（</a:t>
            </a:r>
            <a:r>
              <a:rPr lang="ja-JP" altLang="en-US" sz="2100" b="1" u="heavy" dirty="0">
                <a:uFill>
                  <a:solidFill>
                    <a:srgbClr val="FF0000"/>
                  </a:solidFill>
                </a:uFill>
                <a:ea typeface="+mj-ea"/>
              </a:rPr>
              <a:t>チルゼパチド</a:t>
            </a:r>
            <a:r>
              <a:rPr lang="ja-JP" altLang="en-US" sz="2100" b="1" dirty="0">
                <a:ea typeface="+mj-ea"/>
              </a:rPr>
              <a:t>）</a:t>
            </a:r>
          </a:p>
        </p:txBody>
      </p:sp>
      <p:cxnSp>
        <p:nvCxnSpPr>
          <p:cNvPr id="3" name="直線矢印コネクタ 2"/>
          <p:cNvCxnSpPr>
            <a:stCxn id="23" idx="3"/>
          </p:cNvCxnSpPr>
          <p:nvPr/>
        </p:nvCxnSpPr>
        <p:spPr>
          <a:xfrm flipV="1">
            <a:off x="3601879" y="2415041"/>
            <a:ext cx="1303239" cy="1009880"/>
          </a:xfrm>
          <a:prstGeom prst="straightConnector1">
            <a:avLst/>
          </a:prstGeom>
          <a:ln>
            <a:solidFill>
              <a:schemeClr val="accent4">
                <a:lumMod val="60000"/>
                <a:lumOff val="4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四角形吹き出し 24"/>
          <p:cNvSpPr/>
          <p:nvPr/>
        </p:nvSpPr>
        <p:spPr>
          <a:xfrm>
            <a:off x="3962821" y="3364280"/>
            <a:ext cx="2730784" cy="863354"/>
          </a:xfrm>
          <a:prstGeom prst="wedgeRectCallout">
            <a:avLst>
              <a:gd name="adj1" fmla="val -36337"/>
              <a:gd name="adj2" fmla="val -94524"/>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dirty="0">
                <a:ea typeface="+mj-ea"/>
              </a:rPr>
              <a:t>DPP-4</a:t>
            </a:r>
            <a:r>
              <a:rPr lang="ja-JP" altLang="en-US" sz="2400" dirty="0">
                <a:ea typeface="+mj-ea"/>
              </a:rPr>
              <a:t>による分解を受けにくい</a:t>
            </a:r>
          </a:p>
        </p:txBody>
      </p:sp>
      <p:pic>
        <p:nvPicPr>
          <p:cNvPr id="18"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9608" y="5899832"/>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24" name="円/楕円 23"/>
          <p:cNvSpPr/>
          <p:nvPr/>
        </p:nvSpPr>
        <p:spPr>
          <a:xfrm>
            <a:off x="3497188" y="541994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2" name="円/楕円 31"/>
          <p:cNvSpPr/>
          <p:nvPr/>
        </p:nvSpPr>
        <p:spPr>
          <a:xfrm>
            <a:off x="2641274" y="571517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7" name="角丸四角形 25">
            <a:extLst>
              <a:ext uri="{FF2B5EF4-FFF2-40B4-BE49-F238E27FC236}">
                <a16:creationId xmlns:a16="http://schemas.microsoft.com/office/drawing/2014/main" id="{80E4FAF6-B7D8-827E-4781-610C57FAD67D}"/>
              </a:ext>
            </a:extLst>
          </p:cNvPr>
          <p:cNvSpPr/>
          <p:nvPr/>
        </p:nvSpPr>
        <p:spPr>
          <a:xfrm>
            <a:off x="2172072" y="6519053"/>
            <a:ext cx="11911856" cy="2413297"/>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3200" dirty="0">
                <a:ea typeface="+mj-ea"/>
              </a:rPr>
              <a:t>マンジャロ（チルゼパチド）が</a:t>
            </a:r>
            <a:r>
              <a:rPr lang="en-US" altLang="ja-JP" sz="3200" dirty="0">
                <a:ea typeface="+mj-ea"/>
              </a:rPr>
              <a:t>GIP/GLP-1</a:t>
            </a:r>
            <a:r>
              <a:rPr lang="ja-JP" altLang="en-US" sz="3200" dirty="0">
                <a:ea typeface="+mj-ea"/>
              </a:rPr>
              <a:t>受容体に作用することで、</a:t>
            </a:r>
            <a:endParaRPr lang="en-US" altLang="ja-JP" sz="3200" dirty="0">
              <a:ea typeface="+mj-ea"/>
            </a:endParaRPr>
          </a:p>
          <a:p>
            <a:r>
              <a:rPr lang="ja-JP" altLang="en-US" sz="3200" dirty="0">
                <a:ea typeface="+mj-ea"/>
              </a:rPr>
              <a:t>上表のような全身の臓器に対して効果が期待される。</a:t>
            </a:r>
            <a:endParaRPr lang="en-US" altLang="ja-JP" sz="3200" dirty="0">
              <a:ea typeface="+mj-ea"/>
            </a:endParaRPr>
          </a:p>
          <a:p>
            <a:r>
              <a:rPr lang="ja-JP" altLang="en-US" sz="3200" dirty="0">
                <a:ea typeface="+mj-ea"/>
              </a:rPr>
              <a:t>　⇒インスリンの分泌促進・感受性亢進による</a:t>
            </a:r>
            <a:r>
              <a:rPr lang="ja-JP" altLang="en-US" sz="3200" b="1" u="heavy" dirty="0">
                <a:uFill>
                  <a:solidFill>
                    <a:srgbClr val="FF0000"/>
                  </a:solidFill>
                </a:uFill>
                <a:ea typeface="+mj-ea"/>
              </a:rPr>
              <a:t>血糖降下作用</a:t>
            </a:r>
            <a:endParaRPr lang="en-US" altLang="ja-JP" sz="3200" b="1" u="heavy" dirty="0">
              <a:uFill>
                <a:solidFill>
                  <a:srgbClr val="FF0000"/>
                </a:solidFill>
              </a:uFill>
              <a:ea typeface="+mj-ea"/>
            </a:endParaRPr>
          </a:p>
          <a:p>
            <a:r>
              <a:rPr lang="ja-JP" altLang="en-US" sz="3200" dirty="0">
                <a:ea typeface="+mj-ea"/>
              </a:rPr>
              <a:t>　⇒食欲減退や満腹感亢進による</a:t>
            </a:r>
            <a:r>
              <a:rPr lang="ja-JP" altLang="en-US" sz="3200" b="1" u="heavy" dirty="0">
                <a:uFill>
                  <a:solidFill>
                    <a:srgbClr val="FF0000"/>
                  </a:solidFill>
                </a:uFill>
                <a:ea typeface="+mj-ea"/>
              </a:rPr>
              <a:t>体重増加抑制作用</a:t>
            </a:r>
          </a:p>
        </p:txBody>
      </p:sp>
      <p:graphicFrame>
        <p:nvGraphicFramePr>
          <p:cNvPr id="28" name="表 5">
            <a:extLst>
              <a:ext uri="{FF2B5EF4-FFF2-40B4-BE49-F238E27FC236}">
                <a16:creationId xmlns:a16="http://schemas.microsoft.com/office/drawing/2014/main" id="{23D8904D-9EF3-5459-AAF6-CA5A65616001}"/>
              </a:ext>
            </a:extLst>
          </p:cNvPr>
          <p:cNvGraphicFramePr>
            <a:graphicFrameLocks noGrp="1"/>
          </p:cNvGraphicFramePr>
          <p:nvPr>
            <p:extLst>
              <p:ext uri="{D42A27DB-BD31-4B8C-83A1-F6EECF244321}">
                <p14:modId xmlns:p14="http://schemas.microsoft.com/office/powerpoint/2010/main" val="2325472073"/>
              </p:ext>
            </p:extLst>
          </p:nvPr>
        </p:nvGraphicFramePr>
        <p:xfrm>
          <a:off x="7090784" y="764118"/>
          <a:ext cx="6735988" cy="4785360"/>
        </p:xfrm>
        <a:graphic>
          <a:graphicData uri="http://schemas.openxmlformats.org/drawingml/2006/table">
            <a:tbl>
              <a:tblPr firstRow="1" bandRow="1">
                <a:tableStyleId>{5940675A-B579-460E-94D1-54222C63F5DA}</a:tableStyleId>
              </a:tblPr>
              <a:tblGrid>
                <a:gridCol w="906095">
                  <a:extLst>
                    <a:ext uri="{9D8B030D-6E8A-4147-A177-3AD203B41FA5}">
                      <a16:colId xmlns:a16="http://schemas.microsoft.com/office/drawing/2014/main" val="1972362963"/>
                    </a:ext>
                  </a:extLst>
                </a:gridCol>
                <a:gridCol w="2438112">
                  <a:extLst>
                    <a:ext uri="{9D8B030D-6E8A-4147-A177-3AD203B41FA5}">
                      <a16:colId xmlns:a16="http://schemas.microsoft.com/office/drawing/2014/main" val="3057755816"/>
                    </a:ext>
                  </a:extLst>
                </a:gridCol>
                <a:gridCol w="1807605">
                  <a:extLst>
                    <a:ext uri="{9D8B030D-6E8A-4147-A177-3AD203B41FA5}">
                      <a16:colId xmlns:a16="http://schemas.microsoft.com/office/drawing/2014/main" val="3630386835"/>
                    </a:ext>
                  </a:extLst>
                </a:gridCol>
                <a:gridCol w="1584176">
                  <a:extLst>
                    <a:ext uri="{9D8B030D-6E8A-4147-A177-3AD203B41FA5}">
                      <a16:colId xmlns:a16="http://schemas.microsoft.com/office/drawing/2014/main" val="3365807105"/>
                    </a:ext>
                  </a:extLst>
                </a:gridCol>
              </a:tblGrid>
              <a:tr h="370840">
                <a:tc gridSpan="2">
                  <a:txBody>
                    <a:bodyPr/>
                    <a:lstStyle/>
                    <a:p>
                      <a:pPr algn="ctr"/>
                      <a:r>
                        <a:rPr kumimoji="1" lang="ja-JP" altLang="en-US" sz="2400" dirty="0"/>
                        <a:t>主な作用部位と作用</a:t>
                      </a:r>
                    </a:p>
                  </a:txBody>
                  <a:tcPr anchor="ctr"/>
                </a:tc>
                <a:tc hMerge="1">
                  <a:txBody>
                    <a:bodyPr/>
                    <a:lstStyle/>
                    <a:p>
                      <a:endParaRPr kumimoji="1" lang="ja-JP" altLang="en-US" sz="3200" dirty="0"/>
                    </a:p>
                  </a:txBody>
                  <a:tcPr/>
                </a:tc>
                <a:tc>
                  <a:txBody>
                    <a:bodyPr/>
                    <a:lstStyle/>
                    <a:p>
                      <a:pPr algn="ctr"/>
                      <a:r>
                        <a:rPr kumimoji="1" lang="en-US" altLang="ja-JP" sz="3200" b="1" dirty="0"/>
                        <a:t>GIP</a:t>
                      </a:r>
                      <a:endParaRPr kumimoji="1" lang="ja-JP" altLang="en-US" sz="3200" b="1" dirty="0"/>
                    </a:p>
                  </a:txBody>
                  <a:tcPr/>
                </a:tc>
                <a:tc>
                  <a:txBody>
                    <a:bodyPr/>
                    <a:lstStyle/>
                    <a:p>
                      <a:pPr algn="ctr"/>
                      <a:r>
                        <a:rPr kumimoji="1" lang="en-US" altLang="ja-JP" sz="3200" b="1" dirty="0"/>
                        <a:t>GLP-1</a:t>
                      </a:r>
                      <a:endParaRPr kumimoji="1" lang="ja-JP" altLang="en-US" sz="3200" b="1" dirty="0"/>
                    </a:p>
                  </a:txBody>
                  <a:tcPr/>
                </a:tc>
                <a:extLst>
                  <a:ext uri="{0D108BD9-81ED-4DB2-BD59-A6C34878D82A}">
                    <a16:rowId xmlns:a16="http://schemas.microsoft.com/office/drawing/2014/main" val="4217922099"/>
                  </a:ext>
                </a:extLst>
              </a:tr>
              <a:tr h="370840">
                <a:tc rowSpan="2">
                  <a:txBody>
                    <a:bodyPr/>
                    <a:lstStyle/>
                    <a:p>
                      <a:r>
                        <a:rPr kumimoji="1" lang="ja-JP" altLang="en-US" sz="2400" dirty="0"/>
                        <a:t>脳</a:t>
                      </a:r>
                    </a:p>
                  </a:txBody>
                  <a:tcPr anchor="ctr"/>
                </a:tc>
                <a:tc>
                  <a:txBody>
                    <a:bodyPr/>
                    <a:lstStyle/>
                    <a:p>
                      <a:r>
                        <a:rPr kumimoji="1" lang="ja-JP" altLang="en-US" sz="2400" dirty="0"/>
                        <a:t>食欲</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tc>
                  <a:txBody>
                    <a:bodyPr/>
                    <a:lstStyle/>
                    <a:p>
                      <a:pPr algn="ctr"/>
                      <a:r>
                        <a:rPr kumimoji="1" lang="ja-JP" altLang="en-US" sz="4000" b="1" dirty="0">
                          <a:solidFill>
                            <a:srgbClr val="FF0000"/>
                          </a:solidFill>
                        </a:rPr>
                        <a:t>↓↓</a:t>
                      </a:r>
                    </a:p>
                  </a:txBody>
                  <a:tcPr/>
                </a:tc>
                <a:extLst>
                  <a:ext uri="{0D108BD9-81ED-4DB2-BD59-A6C34878D82A}">
                    <a16:rowId xmlns:a16="http://schemas.microsoft.com/office/drawing/2014/main" val="2138379861"/>
                  </a:ext>
                </a:extLst>
              </a:tr>
              <a:tr h="370840">
                <a:tc vMerge="1">
                  <a:txBody>
                    <a:bodyPr/>
                    <a:lstStyle/>
                    <a:p>
                      <a:endParaRPr kumimoji="1" lang="ja-JP" altLang="en-US" dirty="0"/>
                    </a:p>
                  </a:txBody>
                  <a:tcPr/>
                </a:tc>
                <a:tc>
                  <a:txBody>
                    <a:bodyPr/>
                    <a:lstStyle/>
                    <a:p>
                      <a:r>
                        <a:rPr kumimoji="1" lang="ja-JP" altLang="en-US" sz="2400" dirty="0"/>
                        <a:t>満腹感</a:t>
                      </a:r>
                    </a:p>
                  </a:txBody>
                  <a:tcPr anchor="ctr"/>
                </a:tc>
                <a:tc>
                  <a:txBody>
                    <a:bodyPr/>
                    <a:lstStyle/>
                    <a:p>
                      <a:pPr algn="ctr"/>
                      <a:r>
                        <a:rPr kumimoji="1" lang="en-US" altLang="ja-JP" sz="4000" b="1" dirty="0"/>
                        <a:t>-</a:t>
                      </a:r>
                      <a:endParaRPr kumimoji="1" lang="ja-JP" altLang="en-US" sz="4000" b="1" dirty="0"/>
                    </a:p>
                  </a:txBody>
                  <a:tcPr/>
                </a:tc>
                <a:tc>
                  <a:txBody>
                    <a:bodyPr/>
                    <a:lstStyle/>
                    <a:p>
                      <a:pPr algn="ctr"/>
                      <a:r>
                        <a:rPr kumimoji="1" lang="ja-JP" altLang="en-US" sz="4000" b="1" dirty="0">
                          <a:solidFill>
                            <a:srgbClr val="0070C0"/>
                          </a:solidFill>
                        </a:rPr>
                        <a:t>↑↑</a:t>
                      </a:r>
                    </a:p>
                  </a:txBody>
                  <a:tcPr/>
                </a:tc>
                <a:extLst>
                  <a:ext uri="{0D108BD9-81ED-4DB2-BD59-A6C34878D82A}">
                    <a16:rowId xmlns:a16="http://schemas.microsoft.com/office/drawing/2014/main" val="3976836580"/>
                  </a:ext>
                </a:extLst>
              </a:tr>
              <a:tr h="370840">
                <a:tc>
                  <a:txBody>
                    <a:bodyPr/>
                    <a:lstStyle/>
                    <a:p>
                      <a:r>
                        <a:rPr kumimoji="1" lang="ja-JP" altLang="en-US" sz="2400" dirty="0"/>
                        <a:t>全身</a:t>
                      </a:r>
                    </a:p>
                  </a:txBody>
                  <a:tcPr anchor="ctr"/>
                </a:tc>
                <a:tc>
                  <a:txBody>
                    <a:bodyPr/>
                    <a:lstStyle/>
                    <a:p>
                      <a:r>
                        <a:rPr kumimoji="1" lang="ja-JP" altLang="en-US" sz="2400" dirty="0"/>
                        <a:t>インスリン感受性</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extLst>
                  <a:ext uri="{0D108BD9-81ED-4DB2-BD59-A6C34878D82A}">
                    <a16:rowId xmlns:a16="http://schemas.microsoft.com/office/drawing/2014/main" val="351966503"/>
                  </a:ext>
                </a:extLst>
              </a:tr>
              <a:tr h="370840">
                <a:tc rowSpan="2">
                  <a:txBody>
                    <a:bodyPr/>
                    <a:lstStyle/>
                    <a:p>
                      <a:r>
                        <a:rPr kumimoji="1" lang="ja-JP" altLang="en-US" sz="2400" dirty="0"/>
                        <a:t>膵臓</a:t>
                      </a:r>
                    </a:p>
                  </a:txBody>
                  <a:tcPr anchor="ctr"/>
                </a:tc>
                <a:tc>
                  <a:txBody>
                    <a:bodyPr/>
                    <a:lstStyle/>
                    <a:p>
                      <a:r>
                        <a:rPr kumimoji="1" lang="ja-JP" altLang="en-US" sz="2400" dirty="0"/>
                        <a:t>インスリン分泌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extLst>
                  <a:ext uri="{0D108BD9-81ED-4DB2-BD59-A6C34878D82A}">
                    <a16:rowId xmlns:a16="http://schemas.microsoft.com/office/drawing/2014/main" val="2449151689"/>
                  </a:ext>
                </a:extLst>
              </a:tr>
              <a:tr h="370840">
                <a:tc vMerge="1">
                  <a:txBody>
                    <a:bodyPr/>
                    <a:lstStyle/>
                    <a:p>
                      <a:endParaRPr kumimoji="1" lang="ja-JP" altLang="en-US" sz="3200" dirty="0"/>
                    </a:p>
                  </a:txBody>
                  <a:tcPr/>
                </a:tc>
                <a:tc>
                  <a:txBody>
                    <a:bodyPr/>
                    <a:lstStyle/>
                    <a:p>
                      <a:r>
                        <a:rPr kumimoji="1" lang="ja-JP" altLang="en-US" sz="2400" dirty="0"/>
                        <a:t>グルカゴン分泌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83026192"/>
                  </a:ext>
                </a:extLst>
              </a:tr>
              <a:tr h="370840">
                <a:tc>
                  <a:txBody>
                    <a:bodyPr/>
                    <a:lstStyle/>
                    <a:p>
                      <a:r>
                        <a:rPr kumimoji="1" lang="ja-JP" altLang="en-US" sz="2400" dirty="0"/>
                        <a:t>胃</a:t>
                      </a:r>
                    </a:p>
                  </a:txBody>
                  <a:tcPr anchor="ctr"/>
                </a:tc>
                <a:tc>
                  <a:txBody>
                    <a:bodyPr/>
                    <a:lstStyle/>
                    <a:p>
                      <a:r>
                        <a:rPr kumimoji="1" lang="ja-JP" altLang="en-US" sz="2400" dirty="0"/>
                        <a:t>胃内容物の排泄</a:t>
                      </a:r>
                    </a:p>
                  </a:txBody>
                  <a:tcPr anchor="ctr"/>
                </a:tc>
                <a:tc>
                  <a:txBody>
                    <a:bodyPr/>
                    <a:lstStyle/>
                    <a:p>
                      <a:pPr algn="ctr"/>
                      <a:r>
                        <a:rPr kumimoji="1" lang="en-US" altLang="ja-JP" sz="4000" b="1" dirty="0"/>
                        <a:t>-</a:t>
                      </a:r>
                      <a:endParaRPr kumimoji="1" lang="ja-JP" altLang="en-US" sz="4000" b="1" dirty="0"/>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675110681"/>
                  </a:ext>
                </a:extLst>
              </a:tr>
            </a:tbl>
          </a:graphicData>
        </a:graphic>
      </p:graphicFrame>
      <p:sp>
        <p:nvSpPr>
          <p:cNvPr id="29" name="テキスト ボックス 28">
            <a:extLst>
              <a:ext uri="{FF2B5EF4-FFF2-40B4-BE49-F238E27FC236}">
                <a16:creationId xmlns:a16="http://schemas.microsoft.com/office/drawing/2014/main" id="{DD2D312C-3279-4173-A3EE-2CAB4DE54130}"/>
              </a:ext>
            </a:extLst>
          </p:cNvPr>
          <p:cNvSpPr txBox="1"/>
          <p:nvPr/>
        </p:nvSpPr>
        <p:spPr>
          <a:xfrm>
            <a:off x="7090784" y="5657297"/>
            <a:ext cx="5851651" cy="584775"/>
          </a:xfrm>
          <a:prstGeom prst="rect">
            <a:avLst/>
          </a:prstGeom>
          <a:noFill/>
        </p:spPr>
        <p:txBody>
          <a:bodyPr wrap="square">
            <a:spAutoFit/>
          </a:bodyPr>
          <a:lstStyle/>
          <a:p>
            <a:r>
              <a:rPr lang="en-US" altLang="ja-JP" sz="1600" dirty="0"/>
              <a:t>GIP</a:t>
            </a:r>
            <a:r>
              <a:rPr lang="ja-JP" altLang="en-US" sz="1600" dirty="0"/>
              <a:t>：グルコース依存性インスリン分泌刺激ポリペプチド</a:t>
            </a:r>
          </a:p>
          <a:p>
            <a:r>
              <a:rPr lang="en-US" altLang="ja-JP" sz="1600" dirty="0"/>
              <a:t>GLP-1</a:t>
            </a:r>
            <a:r>
              <a:rPr lang="ja-JP" altLang="en-US" sz="1600" dirty="0"/>
              <a:t>：グルカゴン様ペプチド</a:t>
            </a:r>
            <a:r>
              <a:rPr lang="en-US" altLang="ja-JP" sz="1600" dirty="0"/>
              <a:t>-1</a:t>
            </a:r>
          </a:p>
        </p:txBody>
      </p:sp>
    </p:spTree>
    <p:extLst>
      <p:ext uri="{BB962C8B-B14F-4D97-AF65-F5344CB8AC3E}">
        <p14:creationId xmlns:p14="http://schemas.microsoft.com/office/powerpoint/2010/main" val="2888146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ABA16D-FEAA-14EA-1DC5-1AD2B2E04077}"/>
              </a:ext>
            </a:extLst>
          </p:cNvPr>
          <p:cNvSpPr>
            <a:spLocks noGrp="1"/>
          </p:cNvSpPr>
          <p:nvPr>
            <p:ph type="title"/>
          </p:nvPr>
        </p:nvSpPr>
        <p:spPr/>
        <p:txBody>
          <a:bodyPr/>
          <a:lstStyle/>
          <a:p>
            <a:endParaRPr kumimoji="1" lang="ja-JP" altLang="en-US"/>
          </a:p>
        </p:txBody>
      </p:sp>
      <p:pic>
        <p:nvPicPr>
          <p:cNvPr id="1026" name="Picture 2" descr="お腹の肉をつまむ太った男性のイラスト（ダイエット前 ...">
            <a:extLst>
              <a:ext uri="{FF2B5EF4-FFF2-40B4-BE49-F238E27FC236}">
                <a16:creationId xmlns:a16="http://schemas.microsoft.com/office/drawing/2014/main" id="{2C46C523-C7C1-67D8-8862-92688D1EAD4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1776" y="2411760"/>
            <a:ext cx="3696800" cy="4824536"/>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25">
            <a:extLst>
              <a:ext uri="{FF2B5EF4-FFF2-40B4-BE49-F238E27FC236}">
                <a16:creationId xmlns:a16="http://schemas.microsoft.com/office/drawing/2014/main" id="{9E597EE9-718F-81C9-4231-95CE42D65FD4}"/>
              </a:ext>
            </a:extLst>
          </p:cNvPr>
          <p:cNvSpPr txBox="1">
            <a:spLocks noChangeArrowheads="1"/>
          </p:cNvSpPr>
          <p:nvPr/>
        </p:nvSpPr>
        <p:spPr bwMode="auto">
          <a:xfrm>
            <a:off x="6713681" y="4809077"/>
            <a:ext cx="2492990" cy="1015663"/>
          </a:xfrm>
          <a:prstGeom prst="rect">
            <a:avLst/>
          </a:prstGeom>
          <a:noFill/>
          <a:ln w="9525">
            <a:noFill/>
            <a:miter lim="800000"/>
            <a:headEnd/>
            <a:tailEnd/>
          </a:ln>
        </p:spPr>
        <p:txBody>
          <a:bodyPr wrap="none">
            <a:spAutoFit/>
          </a:bodyPr>
          <a:lstStyle/>
          <a:p>
            <a:pPr algn="ctr"/>
            <a:r>
              <a:rPr lang="ja-JP" altLang="en-US" sz="6000" dirty="0">
                <a:latin typeface="+mn-lt"/>
              </a:rPr>
              <a:t>肥満症</a:t>
            </a:r>
            <a:endParaRPr lang="en-US" altLang="ja-JP" sz="6000" dirty="0">
              <a:latin typeface="+mn-lt"/>
            </a:endParaRPr>
          </a:p>
        </p:txBody>
      </p:sp>
    </p:spTree>
    <p:extLst>
      <p:ext uri="{BB962C8B-B14F-4D97-AF65-F5344CB8AC3E}">
        <p14:creationId xmlns:p14="http://schemas.microsoft.com/office/powerpoint/2010/main" val="680941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小腸イラスト」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76720" y="2383862"/>
            <a:ext cx="2160240" cy="2151021"/>
          </a:xfrm>
          <a:prstGeom prst="rect">
            <a:avLst/>
          </a:prstGeom>
          <a:noFill/>
          <a:extLst>
            <a:ext uri="{909E8E84-426E-40DD-AFC4-6F175D3DCCD1}">
              <a14:hiddenFill xmlns:a14="http://schemas.microsoft.com/office/drawing/2010/main">
                <a:solidFill>
                  <a:srgbClr val="FFFFFF"/>
                </a:solidFill>
              </a14:hiddenFill>
            </a:ext>
          </a:extLst>
        </p:spPr>
      </p:pic>
      <p:sp>
        <p:nvSpPr>
          <p:cNvPr id="5" name="円/楕円 4"/>
          <p:cNvSpPr/>
          <p:nvPr/>
        </p:nvSpPr>
        <p:spPr>
          <a:xfrm>
            <a:off x="2915006" y="4041859"/>
            <a:ext cx="270030" cy="216024"/>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500">
              <a:ea typeface="+mj-ea"/>
            </a:endParaRPr>
          </a:p>
        </p:txBody>
      </p:sp>
      <p:cxnSp>
        <p:nvCxnSpPr>
          <p:cNvPr id="8" name="直線矢印コネクタ 7"/>
          <p:cNvCxnSpPr>
            <a:endCxn id="5" idx="1"/>
          </p:cNvCxnSpPr>
          <p:nvPr/>
        </p:nvCxnSpPr>
        <p:spPr>
          <a:xfrm>
            <a:off x="2557729" y="3975939"/>
            <a:ext cx="396822" cy="975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2121620" y="3783051"/>
            <a:ext cx="562904" cy="300082"/>
          </a:xfrm>
          <a:prstGeom prst="rect">
            <a:avLst/>
          </a:prstGeom>
          <a:noFill/>
        </p:spPr>
        <p:txBody>
          <a:bodyPr wrap="square" rtlCol="0">
            <a:spAutoFit/>
          </a:bodyPr>
          <a:lstStyle/>
          <a:p>
            <a:r>
              <a:rPr lang="ja-JP" altLang="en-US" sz="1350" dirty="0">
                <a:latin typeface="+mn-lt"/>
                <a:ea typeface="+mj-ea"/>
              </a:rPr>
              <a:t>食物</a:t>
            </a:r>
          </a:p>
        </p:txBody>
      </p:sp>
      <p:sp>
        <p:nvSpPr>
          <p:cNvPr id="20" name="テキスト ボックス 19"/>
          <p:cNvSpPr txBox="1"/>
          <p:nvPr/>
        </p:nvSpPr>
        <p:spPr>
          <a:xfrm>
            <a:off x="3185470" y="2676219"/>
            <a:ext cx="668544" cy="323165"/>
          </a:xfrm>
          <a:prstGeom prst="rect">
            <a:avLst/>
          </a:prstGeom>
          <a:noFill/>
        </p:spPr>
        <p:txBody>
          <a:bodyPr wrap="square" rtlCol="0">
            <a:spAutoFit/>
          </a:bodyPr>
          <a:lstStyle/>
          <a:p>
            <a:r>
              <a:rPr lang="ja-JP" altLang="en-US" sz="1500" dirty="0">
                <a:latin typeface="+mn-lt"/>
                <a:ea typeface="+mj-ea"/>
              </a:rPr>
              <a:t>小腸</a:t>
            </a:r>
          </a:p>
        </p:txBody>
      </p:sp>
      <p:cxnSp>
        <p:nvCxnSpPr>
          <p:cNvPr id="21" name="直線矢印コネクタ 20"/>
          <p:cNvCxnSpPr/>
          <p:nvPr/>
        </p:nvCxnSpPr>
        <p:spPr>
          <a:xfrm>
            <a:off x="3556840" y="5389478"/>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2676124" y="4909805"/>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GLP-1</a:t>
            </a:r>
            <a:endParaRPr lang="ja-JP" altLang="en-US" sz="2100" dirty="0">
              <a:ea typeface="+mj-ea"/>
            </a:endParaRPr>
          </a:p>
        </p:txBody>
      </p:sp>
      <p:sp>
        <p:nvSpPr>
          <p:cNvPr id="31" name="下矢印 30"/>
          <p:cNvSpPr/>
          <p:nvPr/>
        </p:nvSpPr>
        <p:spPr>
          <a:xfrm>
            <a:off x="3292806" y="4394663"/>
            <a:ext cx="453011" cy="459136"/>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ja-JP" altLang="en-US" sz="1500">
              <a:ea typeface="+mj-ea"/>
            </a:endParaRPr>
          </a:p>
        </p:txBody>
      </p:sp>
      <p:pic>
        <p:nvPicPr>
          <p:cNvPr id="1026" name="Picture 2" descr="「膵臓 イラスト 無料」の画像検索結果"/>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85255" y="5897535"/>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4517449" y="6218290"/>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4158932" y="6518523"/>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3853583" y="674112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4588265" y="6482189"/>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4205735" y="6689598"/>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p:nvPr/>
        </p:nvCxnSpPr>
        <p:spPr>
          <a:xfrm flipV="1">
            <a:off x="4479346" y="5125829"/>
            <a:ext cx="1134000" cy="0"/>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4753349" y="3965325"/>
            <a:ext cx="1909624" cy="540060"/>
          </a:xfrm>
          <a:prstGeom prst="wedgeRectCallout">
            <a:avLst>
              <a:gd name="adj1" fmla="val -47736"/>
              <a:gd name="adj2" fmla="val 167315"/>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200" dirty="0">
                <a:ea typeface="+mj-ea"/>
              </a:rPr>
              <a:t>DPP-4</a:t>
            </a:r>
            <a:endParaRPr lang="ja-JP" altLang="en-US" sz="3200" dirty="0">
              <a:ea typeface="+mj-ea"/>
            </a:endParaRPr>
          </a:p>
        </p:txBody>
      </p:sp>
      <p:sp>
        <p:nvSpPr>
          <p:cNvPr id="48" name="正方形/長方形 47"/>
          <p:cNvSpPr/>
          <p:nvPr/>
        </p:nvSpPr>
        <p:spPr>
          <a:xfrm>
            <a:off x="5643864" y="4854611"/>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2547321" y="5918206"/>
            <a:ext cx="668544" cy="323165"/>
          </a:xfrm>
          <a:prstGeom prst="rect">
            <a:avLst/>
          </a:prstGeom>
          <a:noFill/>
        </p:spPr>
        <p:txBody>
          <a:bodyPr wrap="square" rtlCol="0">
            <a:spAutoFit/>
          </a:bodyPr>
          <a:lstStyle/>
          <a:p>
            <a:r>
              <a:rPr lang="ja-JP" altLang="en-US" sz="1500" dirty="0">
                <a:latin typeface="+mn-lt"/>
                <a:ea typeface="+mj-ea"/>
              </a:rPr>
              <a:t>膵臓</a:t>
            </a:r>
          </a:p>
        </p:txBody>
      </p:sp>
      <p:pic>
        <p:nvPicPr>
          <p:cNvPr id="23" name="Picture 2" descr="æ°è¬æå ±ãªã³ã©ã¤ã³"/>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5672" y="6660232"/>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24" name="テキスト ボックス 23">
            <a:extLst>
              <a:ext uri="{FF2B5EF4-FFF2-40B4-BE49-F238E27FC236}">
                <a16:creationId xmlns:a16="http://schemas.microsoft.com/office/drawing/2014/main" id="{00239A61-7219-28E7-AA97-F1D53BA1C981}"/>
              </a:ext>
            </a:extLst>
          </p:cNvPr>
          <p:cNvSpPr txBox="1"/>
          <p:nvPr/>
        </p:nvSpPr>
        <p:spPr>
          <a:xfrm>
            <a:off x="7335912" y="7164784"/>
            <a:ext cx="5851651" cy="584775"/>
          </a:xfrm>
          <a:prstGeom prst="rect">
            <a:avLst/>
          </a:prstGeom>
          <a:noFill/>
        </p:spPr>
        <p:txBody>
          <a:bodyPr wrap="square">
            <a:spAutoFit/>
          </a:bodyPr>
          <a:lstStyle/>
          <a:p>
            <a:r>
              <a:rPr lang="en-US" altLang="ja-JP" sz="1600" dirty="0"/>
              <a:t>GLP-1</a:t>
            </a:r>
            <a:r>
              <a:rPr lang="ja-JP" altLang="en-US" sz="1600" dirty="0"/>
              <a:t>：グルカゴン様ペプチド</a:t>
            </a:r>
            <a:r>
              <a:rPr lang="en-US" altLang="ja-JP" sz="1600" dirty="0"/>
              <a:t>-1</a:t>
            </a:r>
          </a:p>
          <a:p>
            <a:r>
              <a:rPr lang="en-US" altLang="ja-JP" sz="1600" dirty="0"/>
              <a:t>DPP-4</a:t>
            </a:r>
            <a:r>
              <a:rPr lang="ja-JP" altLang="en-US" sz="1600" dirty="0"/>
              <a:t>：ジペプチジルペプチダーゼ</a:t>
            </a:r>
            <a:r>
              <a:rPr lang="en-US" altLang="ja-JP" sz="1600" dirty="0"/>
              <a:t>4</a:t>
            </a:r>
          </a:p>
        </p:txBody>
      </p:sp>
      <p:graphicFrame>
        <p:nvGraphicFramePr>
          <p:cNvPr id="3" name="表 5">
            <a:extLst>
              <a:ext uri="{FF2B5EF4-FFF2-40B4-BE49-F238E27FC236}">
                <a16:creationId xmlns:a16="http://schemas.microsoft.com/office/drawing/2014/main" id="{A45590BA-7EB1-123A-4DD5-6F0E012D8B30}"/>
              </a:ext>
            </a:extLst>
          </p:cNvPr>
          <p:cNvGraphicFramePr>
            <a:graphicFrameLocks noGrp="1"/>
          </p:cNvGraphicFramePr>
          <p:nvPr>
            <p:extLst>
              <p:ext uri="{D42A27DB-BD31-4B8C-83A1-F6EECF244321}">
                <p14:modId xmlns:p14="http://schemas.microsoft.com/office/powerpoint/2010/main" val="4143557870"/>
              </p:ext>
            </p:extLst>
          </p:nvPr>
        </p:nvGraphicFramePr>
        <p:xfrm>
          <a:off x="7440684" y="2347937"/>
          <a:ext cx="4928383" cy="4785360"/>
        </p:xfrm>
        <a:graphic>
          <a:graphicData uri="http://schemas.openxmlformats.org/drawingml/2006/table">
            <a:tbl>
              <a:tblPr firstRow="1" bandRow="1">
                <a:tableStyleId>{5940675A-B579-460E-94D1-54222C63F5DA}</a:tableStyleId>
              </a:tblPr>
              <a:tblGrid>
                <a:gridCol w="906095">
                  <a:extLst>
                    <a:ext uri="{9D8B030D-6E8A-4147-A177-3AD203B41FA5}">
                      <a16:colId xmlns:a16="http://schemas.microsoft.com/office/drawing/2014/main" val="1972362963"/>
                    </a:ext>
                  </a:extLst>
                </a:gridCol>
                <a:gridCol w="2438112">
                  <a:extLst>
                    <a:ext uri="{9D8B030D-6E8A-4147-A177-3AD203B41FA5}">
                      <a16:colId xmlns:a16="http://schemas.microsoft.com/office/drawing/2014/main" val="3057755816"/>
                    </a:ext>
                  </a:extLst>
                </a:gridCol>
                <a:gridCol w="1584176">
                  <a:extLst>
                    <a:ext uri="{9D8B030D-6E8A-4147-A177-3AD203B41FA5}">
                      <a16:colId xmlns:a16="http://schemas.microsoft.com/office/drawing/2014/main" val="3365807105"/>
                    </a:ext>
                  </a:extLst>
                </a:gridCol>
              </a:tblGrid>
              <a:tr h="370840">
                <a:tc gridSpan="2">
                  <a:txBody>
                    <a:bodyPr/>
                    <a:lstStyle/>
                    <a:p>
                      <a:pPr algn="ctr"/>
                      <a:r>
                        <a:rPr kumimoji="1" lang="ja-JP" altLang="en-US" sz="2400" dirty="0"/>
                        <a:t>主な作用部位と作用</a:t>
                      </a:r>
                    </a:p>
                  </a:txBody>
                  <a:tcPr anchor="ctr"/>
                </a:tc>
                <a:tc hMerge="1">
                  <a:txBody>
                    <a:bodyPr/>
                    <a:lstStyle/>
                    <a:p>
                      <a:endParaRPr kumimoji="1" lang="ja-JP" altLang="en-US" sz="3200" dirty="0"/>
                    </a:p>
                  </a:txBody>
                  <a:tcPr/>
                </a:tc>
                <a:tc>
                  <a:txBody>
                    <a:bodyPr/>
                    <a:lstStyle/>
                    <a:p>
                      <a:pPr algn="ctr"/>
                      <a:r>
                        <a:rPr kumimoji="1" lang="en-US" altLang="ja-JP" sz="3200" b="1" dirty="0"/>
                        <a:t>GLP-1</a:t>
                      </a:r>
                      <a:endParaRPr kumimoji="1" lang="ja-JP" altLang="en-US" sz="3200" b="1" dirty="0"/>
                    </a:p>
                  </a:txBody>
                  <a:tcPr/>
                </a:tc>
                <a:extLst>
                  <a:ext uri="{0D108BD9-81ED-4DB2-BD59-A6C34878D82A}">
                    <a16:rowId xmlns:a16="http://schemas.microsoft.com/office/drawing/2014/main" val="4217922099"/>
                  </a:ext>
                </a:extLst>
              </a:tr>
              <a:tr h="370840">
                <a:tc rowSpan="2">
                  <a:txBody>
                    <a:bodyPr/>
                    <a:lstStyle/>
                    <a:p>
                      <a:r>
                        <a:rPr kumimoji="1" lang="ja-JP" altLang="en-US" sz="2400" dirty="0"/>
                        <a:t>脳</a:t>
                      </a:r>
                    </a:p>
                  </a:txBody>
                  <a:tcPr anchor="ctr"/>
                </a:tc>
                <a:tc>
                  <a:txBody>
                    <a:bodyPr/>
                    <a:lstStyle/>
                    <a:p>
                      <a:r>
                        <a:rPr kumimoji="1" lang="ja-JP" altLang="en-US" sz="2400" dirty="0"/>
                        <a:t>食欲</a:t>
                      </a:r>
                    </a:p>
                  </a:txBody>
                  <a:tcPr anchor="ctr"/>
                </a:tc>
                <a:tc>
                  <a:txBody>
                    <a:bodyPr/>
                    <a:lstStyle/>
                    <a:p>
                      <a:pPr algn="ctr"/>
                      <a:r>
                        <a:rPr kumimoji="1" lang="ja-JP" altLang="en-US" sz="4000" b="1" dirty="0">
                          <a:solidFill>
                            <a:srgbClr val="FF0000"/>
                          </a:solidFill>
                        </a:rPr>
                        <a:t>↓↓</a:t>
                      </a:r>
                    </a:p>
                  </a:txBody>
                  <a:tcPr/>
                </a:tc>
                <a:extLst>
                  <a:ext uri="{0D108BD9-81ED-4DB2-BD59-A6C34878D82A}">
                    <a16:rowId xmlns:a16="http://schemas.microsoft.com/office/drawing/2014/main" val="2138379861"/>
                  </a:ext>
                </a:extLst>
              </a:tr>
              <a:tr h="370840">
                <a:tc vMerge="1">
                  <a:txBody>
                    <a:bodyPr/>
                    <a:lstStyle/>
                    <a:p>
                      <a:endParaRPr kumimoji="1" lang="ja-JP" altLang="en-US" dirty="0"/>
                    </a:p>
                  </a:txBody>
                  <a:tcPr/>
                </a:tc>
                <a:tc>
                  <a:txBody>
                    <a:bodyPr/>
                    <a:lstStyle/>
                    <a:p>
                      <a:r>
                        <a:rPr kumimoji="1" lang="ja-JP" altLang="en-US" sz="2400" dirty="0"/>
                        <a:t>満腹感</a:t>
                      </a:r>
                    </a:p>
                  </a:txBody>
                  <a:tcPr anchor="ctr"/>
                </a:tc>
                <a:tc>
                  <a:txBody>
                    <a:bodyPr/>
                    <a:lstStyle/>
                    <a:p>
                      <a:pPr algn="ctr"/>
                      <a:r>
                        <a:rPr kumimoji="1" lang="ja-JP" altLang="en-US" sz="4000" b="1" dirty="0">
                          <a:solidFill>
                            <a:srgbClr val="0070C0"/>
                          </a:solidFill>
                        </a:rPr>
                        <a:t>↑↑</a:t>
                      </a:r>
                    </a:p>
                  </a:txBody>
                  <a:tcPr/>
                </a:tc>
                <a:extLst>
                  <a:ext uri="{0D108BD9-81ED-4DB2-BD59-A6C34878D82A}">
                    <a16:rowId xmlns:a16="http://schemas.microsoft.com/office/drawing/2014/main" val="3976836580"/>
                  </a:ext>
                </a:extLst>
              </a:tr>
              <a:tr h="370840">
                <a:tc>
                  <a:txBody>
                    <a:bodyPr/>
                    <a:lstStyle/>
                    <a:p>
                      <a:r>
                        <a:rPr kumimoji="1" lang="ja-JP" altLang="en-US" sz="2400" dirty="0"/>
                        <a:t>全身</a:t>
                      </a:r>
                    </a:p>
                  </a:txBody>
                  <a:tcPr anchor="ctr"/>
                </a:tc>
                <a:tc>
                  <a:txBody>
                    <a:bodyPr/>
                    <a:lstStyle/>
                    <a:p>
                      <a:r>
                        <a:rPr kumimoji="1" lang="ja-JP" altLang="en-US" sz="2400" dirty="0"/>
                        <a:t>インスリン感受性</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extLst>
                  <a:ext uri="{0D108BD9-81ED-4DB2-BD59-A6C34878D82A}">
                    <a16:rowId xmlns:a16="http://schemas.microsoft.com/office/drawing/2014/main" val="351966503"/>
                  </a:ext>
                </a:extLst>
              </a:tr>
              <a:tr h="370840">
                <a:tc rowSpan="2">
                  <a:txBody>
                    <a:bodyPr/>
                    <a:lstStyle/>
                    <a:p>
                      <a:r>
                        <a:rPr kumimoji="1" lang="ja-JP" altLang="en-US" sz="2400" dirty="0"/>
                        <a:t>膵臓</a:t>
                      </a:r>
                    </a:p>
                  </a:txBody>
                  <a:tcPr anchor="ctr"/>
                </a:tc>
                <a:tc>
                  <a:txBody>
                    <a:bodyPr/>
                    <a:lstStyle/>
                    <a:p>
                      <a:r>
                        <a:rPr kumimoji="1" lang="ja-JP" altLang="en-US" sz="2400" dirty="0"/>
                        <a:t>インスリン分泌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extLst>
                  <a:ext uri="{0D108BD9-81ED-4DB2-BD59-A6C34878D82A}">
                    <a16:rowId xmlns:a16="http://schemas.microsoft.com/office/drawing/2014/main" val="2449151689"/>
                  </a:ext>
                </a:extLst>
              </a:tr>
              <a:tr h="370840">
                <a:tc vMerge="1">
                  <a:txBody>
                    <a:bodyPr/>
                    <a:lstStyle/>
                    <a:p>
                      <a:endParaRPr kumimoji="1" lang="ja-JP" altLang="en-US" sz="3200" dirty="0"/>
                    </a:p>
                  </a:txBody>
                  <a:tcPr/>
                </a:tc>
                <a:tc>
                  <a:txBody>
                    <a:bodyPr/>
                    <a:lstStyle/>
                    <a:p>
                      <a:r>
                        <a:rPr kumimoji="1" lang="ja-JP" altLang="en-US" sz="2400" dirty="0"/>
                        <a:t>グルカゴン分泌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83026192"/>
                  </a:ext>
                </a:extLst>
              </a:tr>
              <a:tr h="370840">
                <a:tc>
                  <a:txBody>
                    <a:bodyPr/>
                    <a:lstStyle/>
                    <a:p>
                      <a:r>
                        <a:rPr kumimoji="1" lang="ja-JP" altLang="en-US" sz="2400" dirty="0"/>
                        <a:t>胃</a:t>
                      </a:r>
                    </a:p>
                  </a:txBody>
                  <a:tcPr anchor="ctr"/>
                </a:tc>
                <a:tc>
                  <a:txBody>
                    <a:bodyPr/>
                    <a:lstStyle/>
                    <a:p>
                      <a:r>
                        <a:rPr kumimoji="1" lang="ja-JP" altLang="en-US" sz="2400" dirty="0"/>
                        <a:t>胃内容物の排泄</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675110681"/>
                  </a:ext>
                </a:extLst>
              </a:tr>
            </a:tbl>
          </a:graphicData>
        </a:graphic>
      </p:graphicFrame>
    </p:spTree>
    <p:extLst>
      <p:ext uri="{BB962C8B-B14F-4D97-AF65-F5344CB8AC3E}">
        <p14:creationId xmlns:p14="http://schemas.microsoft.com/office/powerpoint/2010/main" val="340626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直線矢印コネクタ 20"/>
          <p:cNvCxnSpPr/>
          <p:nvPr/>
        </p:nvCxnSpPr>
        <p:spPr>
          <a:xfrm>
            <a:off x="2641271" y="4041379"/>
            <a:ext cx="0" cy="59400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1760555" y="2105539"/>
            <a:ext cx="1761432" cy="43204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sz="2100" dirty="0">
                <a:ea typeface="+mj-ea"/>
              </a:rPr>
              <a:t>GLP-1</a:t>
            </a:r>
            <a:endParaRPr lang="ja-JP" altLang="en-US" sz="2100" dirty="0">
              <a:ea typeface="+mj-ea"/>
            </a:endParaRPr>
          </a:p>
        </p:txBody>
      </p:sp>
      <p:pic>
        <p:nvPicPr>
          <p:cNvPr id="1026" name="Picture 2" descr="「膵臓 イラスト 無料」の画像検索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9686" y="4549436"/>
            <a:ext cx="1509047" cy="1258976"/>
          </a:xfrm>
          <a:prstGeom prst="rect">
            <a:avLst/>
          </a:prstGeom>
          <a:noFill/>
          <a:extLst>
            <a:ext uri="{909E8E84-426E-40DD-AFC4-6F175D3DCCD1}">
              <a14:hiddenFill xmlns:a14="http://schemas.microsoft.com/office/drawing/2010/main">
                <a:solidFill>
                  <a:srgbClr val="FFFFFF"/>
                </a:solidFill>
              </a14:hiddenFill>
            </a:ext>
          </a:extLst>
        </p:spPr>
      </p:pic>
      <p:sp>
        <p:nvSpPr>
          <p:cNvPr id="33" name="円/楕円 32"/>
          <p:cNvSpPr/>
          <p:nvPr/>
        </p:nvSpPr>
        <p:spPr>
          <a:xfrm>
            <a:off x="3601880" y="4870191"/>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4" name="円/楕円 33"/>
          <p:cNvSpPr/>
          <p:nvPr/>
        </p:nvSpPr>
        <p:spPr>
          <a:xfrm>
            <a:off x="3243363" y="5170424"/>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7" name="円/楕円 36"/>
          <p:cNvSpPr/>
          <p:nvPr/>
        </p:nvSpPr>
        <p:spPr>
          <a:xfrm>
            <a:off x="2938014" y="539302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9" name="円/楕円 38"/>
          <p:cNvSpPr/>
          <p:nvPr/>
        </p:nvSpPr>
        <p:spPr>
          <a:xfrm>
            <a:off x="3672696" y="5134090"/>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42" name="テキスト ボックス 41"/>
          <p:cNvSpPr txBox="1"/>
          <p:nvPr/>
        </p:nvSpPr>
        <p:spPr>
          <a:xfrm>
            <a:off x="2856886" y="5629230"/>
            <a:ext cx="1004085" cy="323165"/>
          </a:xfrm>
          <a:prstGeom prst="rect">
            <a:avLst/>
          </a:prstGeom>
          <a:noFill/>
        </p:spPr>
        <p:txBody>
          <a:bodyPr wrap="square" rtlCol="0">
            <a:spAutoFit/>
          </a:bodyPr>
          <a:lstStyle/>
          <a:p>
            <a:r>
              <a:rPr lang="ja-JP" altLang="en-US" sz="1500" dirty="0">
                <a:latin typeface="+mn-lt"/>
                <a:ea typeface="+mj-ea"/>
              </a:rPr>
              <a:t>インスリン</a:t>
            </a:r>
          </a:p>
        </p:txBody>
      </p:sp>
      <p:cxnSp>
        <p:nvCxnSpPr>
          <p:cNvPr id="43" name="直線矢印コネクタ 42"/>
          <p:cNvCxnSpPr>
            <a:endCxn id="48" idx="1"/>
          </p:cNvCxnSpPr>
          <p:nvPr/>
        </p:nvCxnSpPr>
        <p:spPr>
          <a:xfrm flipV="1">
            <a:off x="3563779" y="2311069"/>
            <a:ext cx="1421229" cy="10494"/>
          </a:xfrm>
          <a:prstGeom prst="straightConnector1">
            <a:avLst/>
          </a:prstGeom>
          <a:ln w="762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47" name="四角形吹き出し 46"/>
          <p:cNvSpPr/>
          <p:nvPr/>
        </p:nvSpPr>
        <p:spPr>
          <a:xfrm>
            <a:off x="3837344" y="1416671"/>
            <a:ext cx="1909624" cy="540060"/>
          </a:xfrm>
          <a:prstGeom prst="wedgeRectCallout">
            <a:avLst>
              <a:gd name="adj1" fmla="val -38758"/>
              <a:gd name="adj2" fmla="val 101176"/>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3600" dirty="0">
                <a:ea typeface="+mj-ea"/>
              </a:rPr>
              <a:t>DPP-4</a:t>
            </a:r>
            <a:endParaRPr lang="ja-JP" altLang="en-US" sz="3600" dirty="0">
              <a:ea typeface="+mj-ea"/>
            </a:endParaRPr>
          </a:p>
        </p:txBody>
      </p:sp>
      <p:sp>
        <p:nvSpPr>
          <p:cNvPr id="48" name="正方形/長方形 47"/>
          <p:cNvSpPr/>
          <p:nvPr/>
        </p:nvSpPr>
        <p:spPr>
          <a:xfrm>
            <a:off x="4985009" y="2056947"/>
            <a:ext cx="1007837" cy="50824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100" dirty="0">
                <a:ea typeface="+mj-ea"/>
              </a:rPr>
              <a:t>分解</a:t>
            </a:r>
          </a:p>
        </p:txBody>
      </p:sp>
      <p:sp>
        <p:nvSpPr>
          <p:cNvPr id="49" name="テキスト ボックス 48"/>
          <p:cNvSpPr txBox="1"/>
          <p:nvPr/>
        </p:nvSpPr>
        <p:spPr>
          <a:xfrm>
            <a:off x="1631752" y="4570107"/>
            <a:ext cx="668544" cy="323165"/>
          </a:xfrm>
          <a:prstGeom prst="rect">
            <a:avLst/>
          </a:prstGeom>
          <a:noFill/>
        </p:spPr>
        <p:txBody>
          <a:bodyPr wrap="square" rtlCol="0">
            <a:spAutoFit/>
          </a:bodyPr>
          <a:lstStyle/>
          <a:p>
            <a:r>
              <a:rPr lang="ja-JP" altLang="en-US" sz="1500" dirty="0">
                <a:latin typeface="+mn-lt"/>
                <a:ea typeface="+mj-ea"/>
              </a:rPr>
              <a:t>膵臓</a:t>
            </a:r>
          </a:p>
        </p:txBody>
      </p:sp>
      <p:sp>
        <p:nvSpPr>
          <p:cNvPr id="23" name="角丸四角形 22"/>
          <p:cNvSpPr/>
          <p:nvPr/>
        </p:nvSpPr>
        <p:spPr>
          <a:xfrm>
            <a:off x="1524653" y="2873450"/>
            <a:ext cx="2077224" cy="1102940"/>
          </a:xfrm>
          <a:prstGeom prst="roundRect">
            <a:avLst/>
          </a:prstGeom>
          <a:solidFill>
            <a:schemeClr val="accent5">
              <a:lumMod val="20000"/>
              <a:lumOff val="80000"/>
            </a:schemeClr>
          </a:solidFill>
          <a:ln>
            <a:solidFill>
              <a:srgbClr val="0070C0"/>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en-US" altLang="ja-JP" sz="2100" b="1" dirty="0">
                <a:ea typeface="+mj-ea"/>
              </a:rPr>
              <a:t>GLP-1</a:t>
            </a:r>
            <a:br>
              <a:rPr lang="en-US" altLang="ja-JP" sz="2100" b="1" dirty="0">
                <a:ea typeface="+mj-ea"/>
              </a:rPr>
            </a:br>
            <a:r>
              <a:rPr lang="ja-JP" altLang="en-US" sz="2100" b="1" dirty="0">
                <a:ea typeface="+mj-ea"/>
              </a:rPr>
              <a:t>受容体作動薬</a:t>
            </a:r>
            <a:br>
              <a:rPr lang="en-US" altLang="ja-JP" sz="2100" b="1" dirty="0">
                <a:ea typeface="+mj-ea"/>
              </a:rPr>
            </a:br>
            <a:r>
              <a:rPr lang="ja-JP" altLang="en-US" sz="2100" b="1" dirty="0">
                <a:ea typeface="+mj-ea"/>
              </a:rPr>
              <a:t>（</a:t>
            </a:r>
            <a:r>
              <a:rPr lang="ja-JP" altLang="en-US" sz="2100" b="1" u="heavy" dirty="0">
                <a:uFill>
                  <a:solidFill>
                    <a:srgbClr val="FF0000"/>
                  </a:solidFill>
                </a:uFill>
                <a:ea typeface="+mj-ea"/>
              </a:rPr>
              <a:t>ウゴービ</a:t>
            </a:r>
            <a:r>
              <a:rPr lang="ja-JP" altLang="en-US" sz="2100" b="1" dirty="0">
                <a:ea typeface="+mj-ea"/>
              </a:rPr>
              <a:t>）</a:t>
            </a:r>
          </a:p>
        </p:txBody>
      </p:sp>
      <p:cxnSp>
        <p:nvCxnSpPr>
          <p:cNvPr id="3" name="直線矢印コネクタ 2"/>
          <p:cNvCxnSpPr>
            <a:stCxn id="23" idx="3"/>
          </p:cNvCxnSpPr>
          <p:nvPr/>
        </p:nvCxnSpPr>
        <p:spPr>
          <a:xfrm flipV="1">
            <a:off x="3601879" y="2415041"/>
            <a:ext cx="1303239" cy="1009880"/>
          </a:xfrm>
          <a:prstGeom prst="straightConnector1">
            <a:avLst/>
          </a:prstGeom>
          <a:ln>
            <a:solidFill>
              <a:schemeClr val="accent4">
                <a:lumMod val="60000"/>
                <a:lumOff val="40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四角形吹き出し 24"/>
          <p:cNvSpPr/>
          <p:nvPr/>
        </p:nvSpPr>
        <p:spPr>
          <a:xfrm>
            <a:off x="3962821" y="3364280"/>
            <a:ext cx="2730784" cy="863354"/>
          </a:xfrm>
          <a:prstGeom prst="wedgeRectCallout">
            <a:avLst>
              <a:gd name="adj1" fmla="val -36337"/>
              <a:gd name="adj2" fmla="val -94524"/>
            </a:avLst>
          </a:prstGeom>
          <a:ln>
            <a:solidFill>
              <a:srgbClr val="0070C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en-US" altLang="ja-JP" sz="2400" dirty="0">
                <a:ea typeface="+mj-ea"/>
              </a:rPr>
              <a:t>DPP-4</a:t>
            </a:r>
            <a:r>
              <a:rPr lang="ja-JP" altLang="en-US" sz="2400" dirty="0">
                <a:ea typeface="+mj-ea"/>
              </a:rPr>
              <a:t>による分解を受けにくい</a:t>
            </a:r>
          </a:p>
        </p:txBody>
      </p:sp>
      <p:pic>
        <p:nvPicPr>
          <p:cNvPr id="18" name="Picture 2" descr="æ°è¬æå ±ãªã³ã©ã¤ã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9608" y="5899832"/>
            <a:ext cx="1944216" cy="381897"/>
          </a:xfrm>
          <a:prstGeom prst="rect">
            <a:avLst/>
          </a:prstGeom>
          <a:noFill/>
          <a:extLst>
            <a:ext uri="{909E8E84-426E-40DD-AFC4-6F175D3DCCD1}">
              <a14:hiddenFill xmlns:a14="http://schemas.microsoft.com/office/drawing/2010/main">
                <a:solidFill>
                  <a:srgbClr val="FFFFFF"/>
                </a:solidFill>
              </a14:hiddenFill>
            </a:ext>
          </a:extLst>
        </p:spPr>
      </p:pic>
      <p:sp>
        <p:nvSpPr>
          <p:cNvPr id="24" name="円/楕円 23"/>
          <p:cNvSpPr/>
          <p:nvPr/>
        </p:nvSpPr>
        <p:spPr>
          <a:xfrm>
            <a:off x="3497188" y="5419947"/>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32" name="円/楕円 31"/>
          <p:cNvSpPr/>
          <p:nvPr/>
        </p:nvSpPr>
        <p:spPr>
          <a:xfrm>
            <a:off x="2641274" y="5715176"/>
            <a:ext cx="239029" cy="15645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ja-JP" altLang="en-US" sz="1500" dirty="0">
              <a:solidFill>
                <a:schemeClr val="tx1"/>
              </a:solidFill>
              <a:ea typeface="+mj-ea"/>
            </a:endParaRPr>
          </a:p>
        </p:txBody>
      </p:sp>
      <p:sp>
        <p:nvSpPr>
          <p:cNvPr id="27" name="角丸四角形 25">
            <a:extLst>
              <a:ext uri="{FF2B5EF4-FFF2-40B4-BE49-F238E27FC236}">
                <a16:creationId xmlns:a16="http://schemas.microsoft.com/office/drawing/2014/main" id="{80E4FAF6-B7D8-827E-4781-610C57FAD67D}"/>
              </a:ext>
            </a:extLst>
          </p:cNvPr>
          <p:cNvSpPr/>
          <p:nvPr/>
        </p:nvSpPr>
        <p:spPr>
          <a:xfrm>
            <a:off x="1931179" y="6456254"/>
            <a:ext cx="10445293" cy="2413297"/>
          </a:xfrm>
          <a:prstGeom prst="roundRect">
            <a:avLst/>
          </a:prstGeom>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3200" dirty="0">
                <a:ea typeface="+mj-ea"/>
              </a:rPr>
              <a:t>ウゴービ（セマグルチド）が</a:t>
            </a:r>
            <a:r>
              <a:rPr lang="en-US" altLang="ja-JP" sz="3200" dirty="0">
                <a:ea typeface="+mj-ea"/>
              </a:rPr>
              <a:t>GLP-1</a:t>
            </a:r>
            <a:r>
              <a:rPr lang="ja-JP" altLang="en-US" sz="3200" dirty="0">
                <a:ea typeface="+mj-ea"/>
              </a:rPr>
              <a:t>受容体に作用することで、</a:t>
            </a:r>
            <a:endParaRPr lang="en-US" altLang="ja-JP" sz="3200" dirty="0">
              <a:ea typeface="+mj-ea"/>
            </a:endParaRPr>
          </a:p>
          <a:p>
            <a:r>
              <a:rPr lang="ja-JP" altLang="en-US" sz="3200" dirty="0">
                <a:ea typeface="+mj-ea"/>
              </a:rPr>
              <a:t>上表のような全身の臓器に対して効果が期待される。</a:t>
            </a:r>
            <a:endParaRPr lang="en-US" altLang="ja-JP" sz="3200" dirty="0">
              <a:ea typeface="+mj-ea"/>
            </a:endParaRPr>
          </a:p>
          <a:p>
            <a:r>
              <a:rPr lang="ja-JP" altLang="en-US" sz="3200" dirty="0">
                <a:ea typeface="+mj-ea"/>
              </a:rPr>
              <a:t>　⇒インスリンの分泌促進による</a:t>
            </a:r>
            <a:r>
              <a:rPr lang="ja-JP" altLang="en-US" sz="3200" b="1" u="heavy" dirty="0">
                <a:uFill>
                  <a:solidFill>
                    <a:srgbClr val="FF0000"/>
                  </a:solidFill>
                </a:uFill>
                <a:ea typeface="+mj-ea"/>
              </a:rPr>
              <a:t>血糖降下作用</a:t>
            </a:r>
            <a:endParaRPr lang="en-US" altLang="ja-JP" sz="3200" b="1" u="heavy" dirty="0">
              <a:uFill>
                <a:solidFill>
                  <a:srgbClr val="FF0000"/>
                </a:solidFill>
              </a:uFill>
              <a:ea typeface="+mj-ea"/>
            </a:endParaRPr>
          </a:p>
          <a:p>
            <a:r>
              <a:rPr lang="ja-JP" altLang="en-US" sz="3200" dirty="0">
                <a:ea typeface="+mj-ea"/>
              </a:rPr>
              <a:t>　⇒食欲減退や満腹感亢進による</a:t>
            </a:r>
            <a:r>
              <a:rPr lang="ja-JP" altLang="en-US" sz="3200" b="1" u="heavy" dirty="0">
                <a:uFill>
                  <a:solidFill>
                    <a:srgbClr val="FF0000"/>
                  </a:solidFill>
                </a:uFill>
                <a:ea typeface="+mj-ea"/>
              </a:rPr>
              <a:t>体重増加抑制作用</a:t>
            </a:r>
          </a:p>
        </p:txBody>
      </p:sp>
      <p:graphicFrame>
        <p:nvGraphicFramePr>
          <p:cNvPr id="28" name="表 5">
            <a:extLst>
              <a:ext uri="{FF2B5EF4-FFF2-40B4-BE49-F238E27FC236}">
                <a16:creationId xmlns:a16="http://schemas.microsoft.com/office/drawing/2014/main" id="{23D8904D-9EF3-5459-AAF6-CA5A65616001}"/>
              </a:ext>
            </a:extLst>
          </p:cNvPr>
          <p:cNvGraphicFramePr>
            <a:graphicFrameLocks noGrp="1"/>
          </p:cNvGraphicFramePr>
          <p:nvPr>
            <p:extLst>
              <p:ext uri="{D42A27DB-BD31-4B8C-83A1-F6EECF244321}">
                <p14:modId xmlns:p14="http://schemas.microsoft.com/office/powerpoint/2010/main" val="2861955673"/>
              </p:ext>
            </p:extLst>
          </p:nvPr>
        </p:nvGraphicFramePr>
        <p:xfrm>
          <a:off x="7090784" y="764118"/>
          <a:ext cx="4928383" cy="4785360"/>
        </p:xfrm>
        <a:graphic>
          <a:graphicData uri="http://schemas.openxmlformats.org/drawingml/2006/table">
            <a:tbl>
              <a:tblPr firstRow="1" bandRow="1">
                <a:tableStyleId>{5940675A-B579-460E-94D1-54222C63F5DA}</a:tableStyleId>
              </a:tblPr>
              <a:tblGrid>
                <a:gridCol w="906095">
                  <a:extLst>
                    <a:ext uri="{9D8B030D-6E8A-4147-A177-3AD203B41FA5}">
                      <a16:colId xmlns:a16="http://schemas.microsoft.com/office/drawing/2014/main" val="1972362963"/>
                    </a:ext>
                  </a:extLst>
                </a:gridCol>
                <a:gridCol w="2438112">
                  <a:extLst>
                    <a:ext uri="{9D8B030D-6E8A-4147-A177-3AD203B41FA5}">
                      <a16:colId xmlns:a16="http://schemas.microsoft.com/office/drawing/2014/main" val="3057755816"/>
                    </a:ext>
                  </a:extLst>
                </a:gridCol>
                <a:gridCol w="1584176">
                  <a:extLst>
                    <a:ext uri="{9D8B030D-6E8A-4147-A177-3AD203B41FA5}">
                      <a16:colId xmlns:a16="http://schemas.microsoft.com/office/drawing/2014/main" val="3365807105"/>
                    </a:ext>
                  </a:extLst>
                </a:gridCol>
              </a:tblGrid>
              <a:tr h="370840">
                <a:tc gridSpan="2">
                  <a:txBody>
                    <a:bodyPr/>
                    <a:lstStyle/>
                    <a:p>
                      <a:pPr algn="ctr"/>
                      <a:r>
                        <a:rPr kumimoji="1" lang="ja-JP" altLang="en-US" sz="2400" dirty="0"/>
                        <a:t>主な作用部位と作用</a:t>
                      </a:r>
                    </a:p>
                  </a:txBody>
                  <a:tcPr anchor="ctr"/>
                </a:tc>
                <a:tc hMerge="1">
                  <a:txBody>
                    <a:bodyPr/>
                    <a:lstStyle/>
                    <a:p>
                      <a:endParaRPr kumimoji="1" lang="ja-JP" altLang="en-US" sz="3200" dirty="0"/>
                    </a:p>
                  </a:txBody>
                  <a:tcPr/>
                </a:tc>
                <a:tc>
                  <a:txBody>
                    <a:bodyPr/>
                    <a:lstStyle/>
                    <a:p>
                      <a:pPr algn="ctr"/>
                      <a:r>
                        <a:rPr kumimoji="1" lang="en-US" altLang="ja-JP" sz="3200" b="1" dirty="0"/>
                        <a:t>GLP-1</a:t>
                      </a:r>
                      <a:endParaRPr kumimoji="1" lang="ja-JP" altLang="en-US" sz="3200" b="1" dirty="0"/>
                    </a:p>
                  </a:txBody>
                  <a:tcPr/>
                </a:tc>
                <a:extLst>
                  <a:ext uri="{0D108BD9-81ED-4DB2-BD59-A6C34878D82A}">
                    <a16:rowId xmlns:a16="http://schemas.microsoft.com/office/drawing/2014/main" val="4217922099"/>
                  </a:ext>
                </a:extLst>
              </a:tr>
              <a:tr h="370840">
                <a:tc rowSpan="2">
                  <a:txBody>
                    <a:bodyPr/>
                    <a:lstStyle/>
                    <a:p>
                      <a:r>
                        <a:rPr kumimoji="1" lang="ja-JP" altLang="en-US" sz="2400" dirty="0"/>
                        <a:t>脳</a:t>
                      </a:r>
                    </a:p>
                  </a:txBody>
                  <a:tcPr anchor="ctr"/>
                </a:tc>
                <a:tc>
                  <a:txBody>
                    <a:bodyPr/>
                    <a:lstStyle/>
                    <a:p>
                      <a:r>
                        <a:rPr kumimoji="1" lang="ja-JP" altLang="en-US" sz="2400" dirty="0"/>
                        <a:t>食欲</a:t>
                      </a:r>
                    </a:p>
                  </a:txBody>
                  <a:tcPr anchor="ctr"/>
                </a:tc>
                <a:tc>
                  <a:txBody>
                    <a:bodyPr/>
                    <a:lstStyle/>
                    <a:p>
                      <a:pPr algn="ctr"/>
                      <a:r>
                        <a:rPr kumimoji="1" lang="ja-JP" altLang="en-US" sz="4000" b="1" dirty="0">
                          <a:solidFill>
                            <a:srgbClr val="FF0000"/>
                          </a:solidFill>
                        </a:rPr>
                        <a:t>↓↓</a:t>
                      </a:r>
                    </a:p>
                  </a:txBody>
                  <a:tcPr/>
                </a:tc>
                <a:extLst>
                  <a:ext uri="{0D108BD9-81ED-4DB2-BD59-A6C34878D82A}">
                    <a16:rowId xmlns:a16="http://schemas.microsoft.com/office/drawing/2014/main" val="2138379861"/>
                  </a:ext>
                </a:extLst>
              </a:tr>
              <a:tr h="370840">
                <a:tc vMerge="1">
                  <a:txBody>
                    <a:bodyPr/>
                    <a:lstStyle/>
                    <a:p>
                      <a:endParaRPr kumimoji="1" lang="ja-JP" altLang="en-US" dirty="0"/>
                    </a:p>
                  </a:txBody>
                  <a:tcPr/>
                </a:tc>
                <a:tc>
                  <a:txBody>
                    <a:bodyPr/>
                    <a:lstStyle/>
                    <a:p>
                      <a:r>
                        <a:rPr kumimoji="1" lang="ja-JP" altLang="en-US" sz="2400" dirty="0"/>
                        <a:t>満腹感</a:t>
                      </a:r>
                    </a:p>
                  </a:txBody>
                  <a:tcPr anchor="ctr"/>
                </a:tc>
                <a:tc>
                  <a:txBody>
                    <a:bodyPr/>
                    <a:lstStyle/>
                    <a:p>
                      <a:pPr algn="ctr"/>
                      <a:r>
                        <a:rPr kumimoji="1" lang="ja-JP" altLang="en-US" sz="4000" b="1" dirty="0">
                          <a:solidFill>
                            <a:srgbClr val="0070C0"/>
                          </a:solidFill>
                        </a:rPr>
                        <a:t>↑↑</a:t>
                      </a:r>
                    </a:p>
                  </a:txBody>
                  <a:tcPr/>
                </a:tc>
                <a:extLst>
                  <a:ext uri="{0D108BD9-81ED-4DB2-BD59-A6C34878D82A}">
                    <a16:rowId xmlns:a16="http://schemas.microsoft.com/office/drawing/2014/main" val="3976836580"/>
                  </a:ext>
                </a:extLst>
              </a:tr>
              <a:tr h="370840">
                <a:tc>
                  <a:txBody>
                    <a:bodyPr/>
                    <a:lstStyle/>
                    <a:p>
                      <a:r>
                        <a:rPr kumimoji="1" lang="ja-JP" altLang="en-US" sz="2400" dirty="0"/>
                        <a:t>全身</a:t>
                      </a:r>
                    </a:p>
                  </a:txBody>
                  <a:tcPr anchor="ctr"/>
                </a:tc>
                <a:tc>
                  <a:txBody>
                    <a:bodyPr/>
                    <a:lstStyle/>
                    <a:p>
                      <a:r>
                        <a:rPr kumimoji="1" lang="ja-JP" altLang="en-US" sz="2400" dirty="0"/>
                        <a:t>インスリン感受性</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a:solidFill>
                            <a:srgbClr val="0070C0"/>
                          </a:solidFill>
                        </a:rPr>
                        <a:t>↑↑</a:t>
                      </a:r>
                      <a:endParaRPr kumimoji="1" lang="ja-JP" altLang="en-US" sz="4000" b="1" dirty="0">
                        <a:solidFill>
                          <a:srgbClr val="0070C0"/>
                        </a:solidFill>
                      </a:endParaRPr>
                    </a:p>
                  </a:txBody>
                  <a:tcPr/>
                </a:tc>
                <a:extLst>
                  <a:ext uri="{0D108BD9-81ED-4DB2-BD59-A6C34878D82A}">
                    <a16:rowId xmlns:a16="http://schemas.microsoft.com/office/drawing/2014/main" val="351966503"/>
                  </a:ext>
                </a:extLst>
              </a:tr>
              <a:tr h="370840">
                <a:tc rowSpan="2">
                  <a:txBody>
                    <a:bodyPr/>
                    <a:lstStyle/>
                    <a:p>
                      <a:r>
                        <a:rPr kumimoji="1" lang="ja-JP" altLang="en-US" sz="2400" dirty="0"/>
                        <a:t>膵臓</a:t>
                      </a:r>
                    </a:p>
                  </a:txBody>
                  <a:tcPr anchor="ctr"/>
                </a:tc>
                <a:tc>
                  <a:txBody>
                    <a:bodyPr/>
                    <a:lstStyle/>
                    <a:p>
                      <a:r>
                        <a:rPr kumimoji="1" lang="ja-JP" altLang="en-US" sz="2400" dirty="0"/>
                        <a:t>インスリン分泌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0070C0"/>
                          </a:solidFill>
                        </a:rPr>
                        <a:t>↑↑</a:t>
                      </a:r>
                    </a:p>
                  </a:txBody>
                  <a:tcPr/>
                </a:tc>
                <a:extLst>
                  <a:ext uri="{0D108BD9-81ED-4DB2-BD59-A6C34878D82A}">
                    <a16:rowId xmlns:a16="http://schemas.microsoft.com/office/drawing/2014/main" val="2449151689"/>
                  </a:ext>
                </a:extLst>
              </a:tr>
              <a:tr h="370840">
                <a:tc vMerge="1">
                  <a:txBody>
                    <a:bodyPr/>
                    <a:lstStyle/>
                    <a:p>
                      <a:endParaRPr kumimoji="1" lang="ja-JP" altLang="en-US" sz="3200" dirty="0"/>
                    </a:p>
                  </a:txBody>
                  <a:tcPr/>
                </a:tc>
                <a:tc>
                  <a:txBody>
                    <a:bodyPr/>
                    <a:lstStyle/>
                    <a:p>
                      <a:r>
                        <a:rPr kumimoji="1" lang="ja-JP" altLang="en-US" sz="2400" dirty="0"/>
                        <a:t>グルカゴン分泌</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83026192"/>
                  </a:ext>
                </a:extLst>
              </a:tr>
              <a:tr h="370840">
                <a:tc>
                  <a:txBody>
                    <a:bodyPr/>
                    <a:lstStyle/>
                    <a:p>
                      <a:r>
                        <a:rPr kumimoji="1" lang="ja-JP" altLang="en-US" sz="2400" dirty="0"/>
                        <a:t>胃</a:t>
                      </a:r>
                    </a:p>
                  </a:txBody>
                  <a:tcPr anchor="ctr"/>
                </a:tc>
                <a:tc>
                  <a:txBody>
                    <a:bodyPr/>
                    <a:lstStyle/>
                    <a:p>
                      <a:r>
                        <a:rPr kumimoji="1" lang="ja-JP" altLang="en-US" sz="2400" dirty="0"/>
                        <a:t>胃内容物の排泄</a:t>
                      </a:r>
                    </a:p>
                  </a:txBody>
                  <a:tcPr anchor="ct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ja-JP" altLang="en-US" sz="4000" b="1" dirty="0">
                          <a:solidFill>
                            <a:srgbClr val="FF0000"/>
                          </a:solidFill>
                        </a:rPr>
                        <a:t>↓↓</a:t>
                      </a:r>
                    </a:p>
                  </a:txBody>
                  <a:tcPr/>
                </a:tc>
                <a:extLst>
                  <a:ext uri="{0D108BD9-81ED-4DB2-BD59-A6C34878D82A}">
                    <a16:rowId xmlns:a16="http://schemas.microsoft.com/office/drawing/2014/main" val="2675110681"/>
                  </a:ext>
                </a:extLst>
              </a:tr>
            </a:tbl>
          </a:graphicData>
        </a:graphic>
      </p:graphicFrame>
      <p:sp>
        <p:nvSpPr>
          <p:cNvPr id="2" name="テキスト ボックス 1">
            <a:extLst>
              <a:ext uri="{FF2B5EF4-FFF2-40B4-BE49-F238E27FC236}">
                <a16:creationId xmlns:a16="http://schemas.microsoft.com/office/drawing/2014/main" id="{E856A597-2A5C-C2D5-27A3-593A9880EB37}"/>
              </a:ext>
            </a:extLst>
          </p:cNvPr>
          <p:cNvSpPr txBox="1"/>
          <p:nvPr/>
        </p:nvSpPr>
        <p:spPr>
          <a:xfrm>
            <a:off x="6936526" y="5606183"/>
            <a:ext cx="5851651" cy="584775"/>
          </a:xfrm>
          <a:prstGeom prst="rect">
            <a:avLst/>
          </a:prstGeom>
          <a:noFill/>
        </p:spPr>
        <p:txBody>
          <a:bodyPr wrap="square">
            <a:spAutoFit/>
          </a:bodyPr>
          <a:lstStyle/>
          <a:p>
            <a:r>
              <a:rPr lang="en-US" altLang="ja-JP" sz="1600" dirty="0"/>
              <a:t>GLP-1</a:t>
            </a:r>
            <a:r>
              <a:rPr lang="ja-JP" altLang="en-US" sz="1600" dirty="0"/>
              <a:t>：グルカゴン様ペプチド</a:t>
            </a:r>
            <a:r>
              <a:rPr lang="en-US" altLang="ja-JP" sz="1600" dirty="0"/>
              <a:t>-1</a:t>
            </a:r>
          </a:p>
          <a:p>
            <a:r>
              <a:rPr lang="en-US" altLang="ja-JP" sz="1600" dirty="0"/>
              <a:t>DPP-4</a:t>
            </a:r>
            <a:r>
              <a:rPr lang="ja-JP" altLang="en-US" sz="1600" dirty="0"/>
              <a:t>：ジペプチジルペプチダーゼ</a:t>
            </a:r>
            <a:r>
              <a:rPr lang="en-US" altLang="ja-JP" sz="1600" dirty="0"/>
              <a:t>4</a:t>
            </a:r>
          </a:p>
        </p:txBody>
      </p:sp>
    </p:spTree>
    <p:extLst>
      <p:ext uri="{BB962C8B-B14F-4D97-AF65-F5344CB8AC3E}">
        <p14:creationId xmlns:p14="http://schemas.microsoft.com/office/powerpoint/2010/main" val="1175981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p:cNvGraphicFramePr>
          <p:nvPr>
            <p:extLst>
              <p:ext uri="{D42A27DB-BD31-4B8C-83A1-F6EECF244321}">
                <p14:modId xmlns:p14="http://schemas.microsoft.com/office/powerpoint/2010/main" val="500533585"/>
              </p:ext>
            </p:extLst>
          </p:nvPr>
        </p:nvGraphicFramePr>
        <p:xfrm>
          <a:off x="1071216" y="141375"/>
          <a:ext cx="13825536" cy="8617410"/>
        </p:xfrm>
        <a:graphic>
          <a:graphicData uri="http://schemas.openxmlformats.org/drawingml/2006/table">
            <a:tbl>
              <a:tblPr>
                <a:tableStyleId>{BC89EF96-8CEA-46FF-86C4-4CE0E7609802}</a:tableStyleId>
              </a:tblPr>
              <a:tblGrid>
                <a:gridCol w="288032">
                  <a:extLst>
                    <a:ext uri="{9D8B030D-6E8A-4147-A177-3AD203B41FA5}">
                      <a16:colId xmlns:a16="http://schemas.microsoft.com/office/drawing/2014/main" val="20000"/>
                    </a:ext>
                  </a:extLst>
                </a:gridCol>
                <a:gridCol w="130049">
                  <a:extLst>
                    <a:ext uri="{9D8B030D-6E8A-4147-A177-3AD203B41FA5}">
                      <a16:colId xmlns:a16="http://schemas.microsoft.com/office/drawing/2014/main" val="3747878451"/>
                    </a:ext>
                  </a:extLst>
                </a:gridCol>
                <a:gridCol w="1238103">
                  <a:extLst>
                    <a:ext uri="{9D8B030D-6E8A-4147-A177-3AD203B41FA5}">
                      <a16:colId xmlns:a16="http://schemas.microsoft.com/office/drawing/2014/main" val="1034010250"/>
                    </a:ext>
                  </a:extLst>
                </a:gridCol>
                <a:gridCol w="5400600">
                  <a:extLst>
                    <a:ext uri="{9D8B030D-6E8A-4147-A177-3AD203B41FA5}">
                      <a16:colId xmlns:a16="http://schemas.microsoft.com/office/drawing/2014/main" val="20001"/>
                    </a:ext>
                  </a:extLst>
                </a:gridCol>
                <a:gridCol w="6768752">
                  <a:extLst>
                    <a:ext uri="{9D8B030D-6E8A-4147-A177-3AD203B41FA5}">
                      <a16:colId xmlns:a16="http://schemas.microsoft.com/office/drawing/2014/main" val="20002"/>
                    </a:ext>
                  </a:extLst>
                </a:gridCol>
              </a:tblGrid>
              <a:tr h="331785">
                <a:tc gridSpan="3">
                  <a:txBody>
                    <a:bodyPr/>
                    <a:lstStyle/>
                    <a:p>
                      <a:pPr fontAlgn="ctr"/>
                      <a:r>
                        <a:rPr lang="ja-JP" altLang="en-US" sz="1800" b="0" dirty="0">
                          <a:effectLst/>
                          <a:latin typeface="-apple-system"/>
                        </a:rPr>
                        <a:t>製品名</a:t>
                      </a:r>
                    </a:p>
                  </a:txBody>
                  <a:tcPr marL="51027" marR="51027" marT="51027" marB="51027" anchor="c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800" b="1" dirty="0">
                          <a:effectLst/>
                          <a:latin typeface="-apple-system"/>
                        </a:rPr>
                        <a:t>サノレックス錠</a:t>
                      </a:r>
                      <a:r>
                        <a:rPr lang="en-US" altLang="ja-JP" sz="1800" b="1" dirty="0">
                          <a:effectLst/>
                          <a:latin typeface="-apple-system"/>
                        </a:rPr>
                        <a:t>0.5mg</a:t>
                      </a:r>
                      <a:endParaRPr lang="ja-JP" altLang="en-US" sz="1800" b="0" dirty="0">
                        <a:effectLst/>
                        <a:latin typeface="-apple-system"/>
                      </a:endParaRPr>
                    </a:p>
                  </a:txBody>
                  <a:tcPr marL="51027" marR="51027" marT="51027" marB="51027" anchor="ctr"/>
                </a:tc>
                <a:tc>
                  <a:txBody>
                    <a:bodyPr/>
                    <a:lstStyle/>
                    <a:p>
                      <a:pPr algn="ctr" fontAlgn="ctr"/>
                      <a:r>
                        <a:rPr lang="ja-JP" altLang="en-US" sz="1800" b="1" dirty="0">
                          <a:effectLst/>
                          <a:latin typeface="-apple-system"/>
                        </a:rPr>
                        <a:t>ウゴービ皮下注</a:t>
                      </a:r>
                      <a:r>
                        <a:rPr lang="en-US" altLang="ja-JP" sz="1800" b="1" dirty="0">
                          <a:effectLst/>
                          <a:latin typeface="-apple-system"/>
                        </a:rPr>
                        <a:t>0.25mgSD/0.5mgSD/1.0mgSD/1.7mgSD/2.4mgSD</a:t>
                      </a:r>
                      <a:endParaRPr lang="ja-JP" altLang="en-US" sz="1800" b="0" dirty="0">
                        <a:effectLst/>
                        <a:latin typeface="-apple-system"/>
                      </a:endParaRPr>
                    </a:p>
                  </a:txBody>
                  <a:tcPr marL="51027" marR="51027" marT="51027" marB="51027" anchor="ctr"/>
                </a:tc>
                <a:extLst>
                  <a:ext uri="{0D108BD9-81ED-4DB2-BD59-A6C34878D82A}">
                    <a16:rowId xmlns:a16="http://schemas.microsoft.com/office/drawing/2014/main" val="10000"/>
                  </a:ext>
                </a:extLst>
              </a:tr>
              <a:tr h="331785">
                <a:tc gridSpan="3">
                  <a:txBody>
                    <a:bodyPr/>
                    <a:lstStyle/>
                    <a:p>
                      <a:pPr fontAlgn="ctr"/>
                      <a:r>
                        <a:rPr lang="ja-JP" altLang="en-US" sz="1800" b="0" dirty="0">
                          <a:effectLst/>
                          <a:latin typeface="-apple-system"/>
                        </a:rPr>
                        <a:t>一般名</a:t>
                      </a:r>
                    </a:p>
                  </a:txBody>
                  <a:tcPr marL="51027" marR="51027" marT="51027" marB="51027" anchor="c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800" b="0" dirty="0">
                          <a:effectLst/>
                          <a:latin typeface="-apple-system"/>
                        </a:rPr>
                        <a:t>マジンドール</a:t>
                      </a:r>
                    </a:p>
                  </a:txBody>
                  <a:tcPr marL="51027" marR="51027" marT="51027" marB="51027" anchor="ctr"/>
                </a:tc>
                <a:tc>
                  <a:txBody>
                    <a:bodyPr/>
                    <a:lstStyle/>
                    <a:p>
                      <a:pPr algn="ctr" fontAlgn="ctr"/>
                      <a:r>
                        <a:rPr lang="ja-JP" altLang="en-US" sz="1800" b="0" dirty="0">
                          <a:effectLst/>
                          <a:latin typeface="-apple-system"/>
                        </a:rPr>
                        <a:t>セマグルチド</a:t>
                      </a:r>
                    </a:p>
                  </a:txBody>
                  <a:tcPr marL="51027" marR="51027" marT="51027" marB="51027" anchor="ctr"/>
                </a:tc>
                <a:extLst>
                  <a:ext uri="{0D108BD9-81ED-4DB2-BD59-A6C34878D82A}">
                    <a16:rowId xmlns:a16="http://schemas.microsoft.com/office/drawing/2014/main" val="10001"/>
                  </a:ext>
                </a:extLst>
              </a:tr>
              <a:tr h="331785">
                <a:tc gridSpan="3">
                  <a:txBody>
                    <a:bodyPr/>
                    <a:lstStyle/>
                    <a:p>
                      <a:pPr fontAlgn="ctr"/>
                      <a:r>
                        <a:rPr lang="ja-JP" altLang="en-US" sz="1800" b="0" dirty="0">
                          <a:effectLst/>
                          <a:latin typeface="-apple-system"/>
                        </a:rPr>
                        <a:t>作用機序</a:t>
                      </a:r>
                    </a:p>
                  </a:txBody>
                  <a:tcPr marL="51027" marR="51027" marT="51027" marB="51027" anchor="c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800" b="0" dirty="0">
                          <a:effectLst/>
                          <a:latin typeface="-apple-system"/>
                        </a:rPr>
                        <a:t>満腹中枢の亢進と摂食中枢の抑制</a:t>
                      </a:r>
                    </a:p>
                  </a:txBody>
                  <a:tcPr marL="51027" marR="51027" marT="51027" marB="51027" anchor="ctr"/>
                </a:tc>
                <a:tc>
                  <a:txBody>
                    <a:bodyPr/>
                    <a:lstStyle/>
                    <a:p>
                      <a:pPr algn="ctr" fontAlgn="ctr"/>
                      <a:r>
                        <a:rPr lang="en-US" altLang="ja-JP" sz="1800" b="0" dirty="0">
                          <a:effectLst/>
                          <a:latin typeface="-apple-system"/>
                        </a:rPr>
                        <a:t>GLP-1</a:t>
                      </a:r>
                      <a:r>
                        <a:rPr lang="ja-JP" altLang="en-US" sz="1800" b="0" dirty="0">
                          <a:effectLst/>
                          <a:latin typeface="-apple-system"/>
                        </a:rPr>
                        <a:t>受容体作動薬</a:t>
                      </a:r>
                    </a:p>
                  </a:txBody>
                  <a:tcPr marL="51027" marR="51027" marT="51027" marB="51027" anchor="ctr"/>
                </a:tc>
                <a:extLst>
                  <a:ext uri="{0D108BD9-81ED-4DB2-BD59-A6C34878D82A}">
                    <a16:rowId xmlns:a16="http://schemas.microsoft.com/office/drawing/2014/main" val="10002"/>
                  </a:ext>
                </a:extLst>
              </a:tr>
              <a:tr h="1239202">
                <a:tc gridSpan="3">
                  <a:txBody>
                    <a:bodyPr/>
                    <a:lstStyle/>
                    <a:p>
                      <a:pPr fontAlgn="ctr"/>
                      <a:r>
                        <a:rPr lang="ja-JP" altLang="en-US" sz="1800" b="0" dirty="0">
                          <a:effectLst/>
                          <a:latin typeface="-apple-system"/>
                        </a:rPr>
                        <a:t>効能・効果</a:t>
                      </a:r>
                    </a:p>
                  </a:txBody>
                  <a:tcPr marL="51027" marR="51027" marT="51027" marB="51027" anchor="c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285750" indent="-285750" algn="l" fontAlgn="ctr">
                        <a:buFont typeface="Arial" panose="020B0604020202020204" pitchFamily="34" charset="0"/>
                        <a:buChar char="•"/>
                      </a:pPr>
                      <a:r>
                        <a:rPr lang="ja-JP" altLang="en-US" sz="1600" b="0" dirty="0">
                          <a:effectLst/>
                          <a:latin typeface="-apple-system"/>
                        </a:rPr>
                        <a:t>あらかじめ適用した食事療法及び運動療法の効果が不十分な高度肥満症（肥満度が</a:t>
                      </a:r>
                      <a:r>
                        <a:rPr lang="en-US" altLang="ja-JP" sz="1600" b="0" dirty="0">
                          <a:effectLst/>
                          <a:latin typeface="-apple-system"/>
                        </a:rPr>
                        <a:t>+70%</a:t>
                      </a:r>
                      <a:r>
                        <a:rPr lang="ja-JP" altLang="en-US" sz="1600" b="0" dirty="0">
                          <a:effectLst/>
                          <a:latin typeface="-apple-system"/>
                        </a:rPr>
                        <a:t>以上又は</a:t>
                      </a:r>
                      <a:r>
                        <a:rPr lang="en-US" altLang="ja-JP" sz="1600" b="0" dirty="0">
                          <a:effectLst/>
                          <a:latin typeface="-apple-system"/>
                        </a:rPr>
                        <a:t>BMI</a:t>
                      </a:r>
                      <a:r>
                        <a:rPr lang="ja-JP" altLang="en-US" sz="1600" b="0" dirty="0">
                          <a:effectLst/>
                          <a:latin typeface="-apple-system"/>
                        </a:rPr>
                        <a:t>が</a:t>
                      </a:r>
                      <a:r>
                        <a:rPr lang="en-US" altLang="ja-JP" sz="1600" b="0" dirty="0">
                          <a:effectLst/>
                          <a:latin typeface="-apple-system"/>
                        </a:rPr>
                        <a:t>35</a:t>
                      </a:r>
                      <a:r>
                        <a:rPr lang="ja-JP" altLang="en-US" sz="1600" b="0" dirty="0">
                          <a:effectLst/>
                          <a:latin typeface="-apple-system"/>
                        </a:rPr>
                        <a:t>以上）における食事療法及び運動療法の補助</a:t>
                      </a:r>
                      <a:endParaRPr lang="ja-JP" altLang="en-US" sz="1600" b="0" i="1" dirty="0">
                        <a:solidFill>
                          <a:srgbClr val="FF0000"/>
                        </a:solidFill>
                        <a:effectLst/>
                        <a:latin typeface="-apple-system"/>
                      </a:endParaRPr>
                    </a:p>
                  </a:txBody>
                  <a:tcPr marL="51027" marR="51027" marT="51027" marB="51027" anchor="ctr"/>
                </a:tc>
                <a:tc>
                  <a:txBody>
                    <a:bodyPr/>
                    <a:lstStyle/>
                    <a:p>
                      <a:pPr marL="285750" indent="-285750" algn="l" fontAlgn="ctr">
                        <a:buFont typeface="Arial" panose="020B0604020202020204" pitchFamily="34" charset="0"/>
                        <a:buChar char="•"/>
                      </a:pPr>
                      <a:r>
                        <a:rPr lang="ja-JP" altLang="en-US" sz="1600" b="0" dirty="0">
                          <a:effectLst/>
                          <a:latin typeface="-apple-system"/>
                        </a:rPr>
                        <a:t>肥満症。ただし、高血圧、脂質異常症又は</a:t>
                      </a:r>
                      <a:r>
                        <a:rPr lang="en-US" altLang="ja-JP" sz="1600" b="0" dirty="0">
                          <a:effectLst/>
                          <a:latin typeface="-apple-system"/>
                        </a:rPr>
                        <a:t>2</a:t>
                      </a:r>
                      <a:r>
                        <a:rPr lang="ja-JP" altLang="en-US" sz="1600" b="0" dirty="0">
                          <a:effectLst/>
                          <a:latin typeface="-apple-system"/>
                        </a:rPr>
                        <a:t>型糖尿病のいずれかを有し、食事療法・運動療法を行っても十分な効果が得られず、以下に該当する場合に限る。</a:t>
                      </a:r>
                      <a:br>
                        <a:rPr lang="en-US" altLang="ja-JP" sz="1600" b="0" dirty="0">
                          <a:effectLst/>
                          <a:latin typeface="-apple-system"/>
                        </a:rPr>
                      </a:br>
                      <a:r>
                        <a:rPr lang="ja-JP" altLang="en-US" sz="1600" b="0" dirty="0">
                          <a:effectLst/>
                          <a:latin typeface="-apple-system"/>
                        </a:rPr>
                        <a:t>●</a:t>
                      </a:r>
                      <a:r>
                        <a:rPr lang="en-US" altLang="ja-JP" sz="1600" b="0" dirty="0">
                          <a:effectLst/>
                          <a:latin typeface="-apple-system"/>
                        </a:rPr>
                        <a:t>BMI</a:t>
                      </a:r>
                      <a:r>
                        <a:rPr lang="ja-JP" altLang="en-US" sz="1600" b="0" dirty="0">
                          <a:effectLst/>
                          <a:latin typeface="-apple-system"/>
                        </a:rPr>
                        <a:t>が</a:t>
                      </a:r>
                      <a:r>
                        <a:rPr lang="en-US" altLang="ja-JP" sz="1600" b="0" dirty="0">
                          <a:effectLst/>
                          <a:latin typeface="-apple-system"/>
                        </a:rPr>
                        <a:t>27kg/m</a:t>
                      </a:r>
                      <a:r>
                        <a:rPr lang="en-US" altLang="ja-JP" sz="1600" b="0" baseline="30000" dirty="0">
                          <a:effectLst/>
                          <a:latin typeface="-apple-system"/>
                        </a:rPr>
                        <a:t>2</a:t>
                      </a:r>
                      <a:r>
                        <a:rPr lang="ja-JP" altLang="en-US" sz="1600" b="0" dirty="0">
                          <a:effectLst/>
                          <a:latin typeface="-apple-system"/>
                        </a:rPr>
                        <a:t>以上であり、</a:t>
                      </a:r>
                      <a:r>
                        <a:rPr lang="en-US" altLang="ja-JP" sz="1600" b="0" dirty="0">
                          <a:effectLst/>
                          <a:latin typeface="-apple-system"/>
                        </a:rPr>
                        <a:t>2</a:t>
                      </a:r>
                      <a:r>
                        <a:rPr lang="ja-JP" altLang="en-US" sz="1600" b="0" dirty="0">
                          <a:effectLst/>
                          <a:latin typeface="-apple-system"/>
                        </a:rPr>
                        <a:t>つ以上の肥満に関連する健康障害を有する </a:t>
                      </a:r>
                      <a:br>
                        <a:rPr lang="en-US" altLang="ja-JP" sz="1600" b="0" dirty="0">
                          <a:effectLst/>
                          <a:latin typeface="-apple-system"/>
                        </a:rPr>
                      </a:br>
                      <a:r>
                        <a:rPr lang="ja-JP" altLang="en-US" sz="1600" b="0" dirty="0">
                          <a:effectLst/>
                          <a:latin typeface="-apple-system"/>
                        </a:rPr>
                        <a:t>●</a:t>
                      </a:r>
                      <a:r>
                        <a:rPr lang="en-US" altLang="ja-JP" sz="1600" b="0" dirty="0">
                          <a:effectLst/>
                          <a:latin typeface="-apple-system"/>
                        </a:rPr>
                        <a:t>BMI</a:t>
                      </a:r>
                      <a:r>
                        <a:rPr lang="ja-JP" altLang="en-US" sz="1600" b="0" dirty="0">
                          <a:effectLst/>
                          <a:latin typeface="-apple-system"/>
                        </a:rPr>
                        <a:t>が</a:t>
                      </a:r>
                      <a:r>
                        <a:rPr lang="en-US" altLang="ja-JP" sz="1600" b="0" dirty="0">
                          <a:effectLst/>
                          <a:latin typeface="-apple-system"/>
                        </a:rPr>
                        <a:t>35kg/m</a:t>
                      </a:r>
                      <a:r>
                        <a:rPr lang="en-US" altLang="ja-JP" sz="1600" b="0" baseline="30000" dirty="0">
                          <a:effectLst/>
                          <a:latin typeface="-apple-system"/>
                        </a:rPr>
                        <a:t>2</a:t>
                      </a:r>
                      <a:r>
                        <a:rPr lang="ja-JP" altLang="en-US" sz="1600" b="0" dirty="0">
                          <a:effectLst/>
                          <a:latin typeface="-apple-system"/>
                        </a:rPr>
                        <a:t>以上</a:t>
                      </a:r>
                    </a:p>
                  </a:txBody>
                  <a:tcPr marL="51027" marR="51027" marT="51027" marB="51027" anchor="ctr"/>
                </a:tc>
                <a:extLst>
                  <a:ext uri="{0D108BD9-81ED-4DB2-BD59-A6C34878D82A}">
                    <a16:rowId xmlns:a16="http://schemas.microsoft.com/office/drawing/2014/main" val="10003"/>
                  </a:ext>
                </a:extLst>
              </a:tr>
              <a:tr h="331785">
                <a:tc gridSpan="3">
                  <a:txBody>
                    <a:bodyPr/>
                    <a:lstStyle/>
                    <a:p>
                      <a:pPr fontAlgn="ctr"/>
                      <a:r>
                        <a:rPr lang="ja-JP" altLang="en-US" sz="1800" b="0" dirty="0">
                          <a:effectLst/>
                          <a:latin typeface="-apple-system"/>
                        </a:rPr>
                        <a:t>用法・用量</a:t>
                      </a:r>
                      <a:endParaRPr lang="ja-JP" altLang="en-US" sz="1800" b="0" baseline="30000" dirty="0">
                        <a:effectLst/>
                        <a:latin typeface="-apple-system"/>
                      </a:endParaRPr>
                    </a:p>
                  </a:txBody>
                  <a:tcPr marL="51027" marR="51027" marT="51027" marB="51027" anchor="ctr">
                    <a:lnB w="12700" cap="flat" cmpd="sng" algn="ctr">
                      <a:no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altLang="ja-JP" sz="1800" b="0" dirty="0">
                          <a:effectLst/>
                          <a:latin typeface="-apple-system"/>
                        </a:rPr>
                        <a:t>1</a:t>
                      </a:r>
                      <a:r>
                        <a:rPr lang="ja-JP" altLang="en-US" sz="1800" b="0" dirty="0">
                          <a:effectLst/>
                          <a:latin typeface="-apple-system"/>
                        </a:rPr>
                        <a:t>日</a:t>
                      </a:r>
                      <a:r>
                        <a:rPr lang="en-US" altLang="ja-JP" sz="1800" b="0" dirty="0">
                          <a:effectLst/>
                          <a:latin typeface="-apple-system"/>
                        </a:rPr>
                        <a:t>1</a:t>
                      </a:r>
                      <a:r>
                        <a:rPr lang="ja-JP" altLang="en-US" sz="1800" b="0" dirty="0">
                          <a:effectLst/>
                          <a:latin typeface="-apple-system"/>
                        </a:rPr>
                        <a:t>回昼食前に経口投与</a:t>
                      </a:r>
                      <a:endParaRPr lang="en-US" altLang="ja-JP" sz="1800" b="0" dirty="0">
                        <a:effectLst/>
                        <a:latin typeface="-apple-system"/>
                      </a:endParaRPr>
                    </a:p>
                  </a:txBody>
                  <a:tcPr marL="51027" marR="51027" marT="51027" marB="51027" anchor="ctr"/>
                </a:tc>
                <a:tc>
                  <a:txBody>
                    <a:bodyPr/>
                    <a:lstStyle/>
                    <a:p>
                      <a:pPr algn="ctr" fontAlgn="ctr"/>
                      <a:r>
                        <a:rPr lang="zh-TW" altLang="en-US" sz="1800" b="0" dirty="0">
                          <a:effectLst/>
                          <a:latin typeface="-apple-system"/>
                        </a:rPr>
                        <a:t>週</a:t>
                      </a:r>
                      <a:r>
                        <a:rPr lang="en-US" altLang="zh-TW" sz="1800" b="0" dirty="0">
                          <a:effectLst/>
                          <a:latin typeface="-apple-system"/>
                        </a:rPr>
                        <a:t>1</a:t>
                      </a:r>
                      <a:r>
                        <a:rPr lang="zh-TW" altLang="en-US" sz="1800" b="0" dirty="0">
                          <a:effectLst/>
                          <a:latin typeface="-apple-system"/>
                        </a:rPr>
                        <a:t>回皮下注射</a:t>
                      </a:r>
                      <a:r>
                        <a:rPr lang="ja-JP" altLang="en-US" sz="1800" b="0" dirty="0">
                          <a:effectLst/>
                          <a:latin typeface="-apple-system"/>
                        </a:rPr>
                        <a:t>（自己注射可）</a:t>
                      </a:r>
                    </a:p>
                  </a:txBody>
                  <a:tcPr marL="51027" marR="51027" marT="51027" marB="51027" anchor="ctr"/>
                </a:tc>
                <a:extLst>
                  <a:ext uri="{0D108BD9-81ED-4DB2-BD59-A6C34878D82A}">
                    <a16:rowId xmlns:a16="http://schemas.microsoft.com/office/drawing/2014/main" val="10004"/>
                  </a:ext>
                </a:extLst>
              </a:tr>
              <a:tr h="331785">
                <a:tc gridSpan="2">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mpd="sng">
                      <a:noFill/>
                    </a:lnB>
                    <a:solidFill>
                      <a:schemeClr val="accent5">
                        <a:lumMod val="20000"/>
                        <a:lumOff val="80000"/>
                      </a:schemeClr>
                    </a:solidFill>
                  </a:tcPr>
                </a:tc>
                <a:tc hMerge="1">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mpd="sng">
                      <a:noFill/>
                    </a:lnB>
                    <a:solidFill>
                      <a:schemeClr val="accent5">
                        <a:lumMod val="20000"/>
                        <a:lumOff val="80000"/>
                      </a:schemeClr>
                    </a:solidFill>
                  </a:tcPr>
                </a:tc>
                <a:tc>
                  <a:txBody>
                    <a:bodyPr/>
                    <a:lstStyle/>
                    <a:p>
                      <a:r>
                        <a:rPr kumimoji="1" lang="ja-JP" altLang="en-US" sz="1100" dirty="0"/>
                        <a:t>開始用量</a:t>
                      </a:r>
                    </a:p>
                  </a:txBody>
                  <a:tcPr marL="51027" marR="51027" marT="51027" marB="51027" anchor="ctr">
                    <a:solidFill>
                      <a:schemeClr val="accent5">
                        <a:lumMod val="20000"/>
                        <a:lumOff val="80000"/>
                      </a:schemeClr>
                    </a:solidFill>
                  </a:tcPr>
                </a:tc>
                <a:tc rowSpan="2">
                  <a:txBody>
                    <a:bodyPr/>
                    <a:lstStyle/>
                    <a:p>
                      <a:pPr algn="ctr" fontAlgn="ctr"/>
                      <a:r>
                        <a:rPr lang="en-US" altLang="ja-JP" sz="1800" b="0" dirty="0">
                          <a:effectLst/>
                          <a:latin typeface="-apple-system"/>
                        </a:rPr>
                        <a:t>0.5mg</a:t>
                      </a:r>
                      <a:r>
                        <a:rPr lang="ja-JP" altLang="en-US" sz="1800" b="0" dirty="0">
                          <a:effectLst/>
                          <a:latin typeface="-apple-system"/>
                        </a:rPr>
                        <a:t>（</a:t>
                      </a:r>
                      <a:r>
                        <a:rPr lang="en-US" altLang="ja-JP" sz="1800" b="0" dirty="0">
                          <a:effectLst/>
                          <a:latin typeface="-apple-system"/>
                        </a:rPr>
                        <a:t>1</a:t>
                      </a:r>
                      <a:r>
                        <a:rPr lang="ja-JP" altLang="en-US" sz="1800" b="0" dirty="0">
                          <a:effectLst/>
                          <a:latin typeface="-apple-system"/>
                        </a:rPr>
                        <a:t>錠）</a:t>
                      </a:r>
                      <a:endParaRPr lang="en-US" altLang="ja-JP" sz="1800" b="0" dirty="0">
                        <a:effectLst/>
                        <a:latin typeface="-apple-system"/>
                      </a:endParaRPr>
                    </a:p>
                  </a:txBody>
                  <a:tcPr marL="51027" marR="51027" marT="51027" marB="51027" anchor="ctr"/>
                </a:tc>
                <a:tc>
                  <a:txBody>
                    <a:bodyPr/>
                    <a:lstStyle/>
                    <a:p>
                      <a:pPr algn="ctr" fontAlgn="ctr"/>
                      <a:r>
                        <a:rPr lang="en-US" altLang="ja-JP" sz="1800" b="0" dirty="0">
                          <a:effectLst/>
                          <a:latin typeface="-apple-system"/>
                        </a:rPr>
                        <a:t>0.25mg</a:t>
                      </a:r>
                      <a:endParaRPr lang="ja-JP" altLang="en-US" sz="1800" b="0" dirty="0">
                        <a:effectLst/>
                        <a:latin typeface="-apple-system"/>
                      </a:endParaRPr>
                    </a:p>
                  </a:txBody>
                  <a:tcPr marL="51027" marR="51027" marT="51027" marB="51027" anchor="ctr"/>
                </a:tc>
                <a:extLst>
                  <a:ext uri="{0D108BD9-81ED-4DB2-BD59-A6C34878D82A}">
                    <a16:rowId xmlns:a16="http://schemas.microsoft.com/office/drawing/2014/main" val="1464307498"/>
                  </a:ext>
                </a:extLst>
              </a:tr>
              <a:tr h="237743">
                <a:tc gridSpan="2">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mpd="sng">
                      <a:noFill/>
                    </a:lnB>
                    <a:solidFill>
                      <a:schemeClr val="accent5">
                        <a:lumMod val="20000"/>
                        <a:lumOff val="80000"/>
                      </a:schemeClr>
                    </a:solidFill>
                  </a:tcPr>
                </a:tc>
                <a:tc hMerge="1">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mpd="sng">
                      <a:noFill/>
                    </a:lnB>
                    <a:solidFill>
                      <a:schemeClr val="accent5">
                        <a:lumMod val="20000"/>
                        <a:lumOff val="80000"/>
                      </a:schemeClr>
                    </a:solidFill>
                  </a:tcPr>
                </a:tc>
                <a:tc>
                  <a:txBody>
                    <a:bodyPr/>
                    <a:lstStyle/>
                    <a:p>
                      <a:r>
                        <a:rPr kumimoji="1" lang="ja-JP" altLang="en-US" sz="1100" dirty="0"/>
                        <a:t>維持用量</a:t>
                      </a:r>
                    </a:p>
                  </a:txBody>
                  <a:tcPr marL="51027" marR="51027" marT="51027" marB="51027" anchor="ctr">
                    <a:solidFill>
                      <a:schemeClr val="accent5">
                        <a:lumMod val="20000"/>
                        <a:lumOff val="80000"/>
                      </a:schemeClr>
                    </a:solidFill>
                  </a:tcPr>
                </a:tc>
                <a:tc vMerge="1">
                  <a:txBody>
                    <a:bodyPr/>
                    <a:lstStyle/>
                    <a:p>
                      <a:pPr algn="ctr" fontAlgn="ctr"/>
                      <a:endParaRPr lang="en-US" altLang="ja-JP" sz="1600" b="0" dirty="0">
                        <a:effectLst/>
                        <a:latin typeface="-apple-system"/>
                      </a:endParaRPr>
                    </a:p>
                  </a:txBody>
                  <a:tcPr marL="51027" marR="51027" marT="51027" marB="51027" anchor="ctr"/>
                </a:tc>
                <a:tc rowSpan="2">
                  <a:txBody>
                    <a:bodyPr/>
                    <a:lstStyle/>
                    <a:p>
                      <a:pPr algn="ctr" fontAlgn="ctr"/>
                      <a:r>
                        <a:rPr lang="ja-JP" altLang="en-US" sz="1800" b="0" dirty="0">
                          <a:effectLst/>
                          <a:latin typeface="-apple-system"/>
                        </a:rPr>
                        <a:t>週</a:t>
                      </a:r>
                      <a:r>
                        <a:rPr lang="en-US" altLang="ja-JP" sz="1800" b="0" dirty="0">
                          <a:effectLst/>
                          <a:latin typeface="-apple-system"/>
                        </a:rPr>
                        <a:t>1</a:t>
                      </a:r>
                      <a:r>
                        <a:rPr lang="ja-JP" altLang="en-US" sz="1800" b="0" dirty="0">
                          <a:effectLst/>
                          <a:latin typeface="-apple-system"/>
                        </a:rPr>
                        <a:t>回</a:t>
                      </a:r>
                      <a:r>
                        <a:rPr lang="en-US" altLang="ja-JP" sz="1800" b="0" dirty="0">
                          <a:effectLst/>
                          <a:latin typeface="-apple-system"/>
                        </a:rPr>
                        <a:t>0.5mg</a:t>
                      </a:r>
                      <a:r>
                        <a:rPr lang="ja-JP" altLang="en-US" sz="1800" b="0" dirty="0">
                          <a:effectLst/>
                          <a:latin typeface="-apple-system"/>
                        </a:rPr>
                        <a:t>→</a:t>
                      </a:r>
                      <a:r>
                        <a:rPr lang="en-US" altLang="ja-JP" sz="1800" b="0" dirty="0">
                          <a:effectLst/>
                          <a:latin typeface="-apple-system"/>
                        </a:rPr>
                        <a:t>1.0mg</a:t>
                      </a:r>
                      <a:r>
                        <a:rPr lang="ja-JP" altLang="en-US" sz="1800" b="0" dirty="0">
                          <a:effectLst/>
                          <a:latin typeface="-apple-system"/>
                        </a:rPr>
                        <a:t>→</a:t>
                      </a:r>
                      <a:r>
                        <a:rPr lang="en-US" altLang="ja-JP" sz="1800" b="0" dirty="0">
                          <a:effectLst/>
                          <a:latin typeface="-apple-system"/>
                        </a:rPr>
                        <a:t>1.7mg</a:t>
                      </a:r>
                      <a:r>
                        <a:rPr lang="ja-JP" altLang="en-US" sz="1800" b="0" dirty="0">
                          <a:effectLst/>
                          <a:latin typeface="-apple-system"/>
                        </a:rPr>
                        <a:t>→</a:t>
                      </a:r>
                      <a:r>
                        <a:rPr lang="en-US" altLang="ja-JP" sz="1800" b="0" dirty="0">
                          <a:effectLst/>
                          <a:latin typeface="-apple-system"/>
                        </a:rPr>
                        <a:t>2.4mg</a:t>
                      </a:r>
                      <a:r>
                        <a:rPr lang="ja-JP" altLang="en-US" sz="1800" b="0" dirty="0">
                          <a:effectLst/>
                          <a:latin typeface="-apple-system"/>
                        </a:rPr>
                        <a:t>の順に増量し、以降は</a:t>
                      </a:r>
                      <a:r>
                        <a:rPr lang="en-US" altLang="ja-JP" sz="1800" b="0" dirty="0">
                          <a:effectLst/>
                          <a:latin typeface="-apple-system"/>
                        </a:rPr>
                        <a:t>2.4mg</a:t>
                      </a:r>
                      <a:endParaRPr lang="ja-JP" altLang="en-US" sz="1800" b="0" dirty="0">
                        <a:effectLst/>
                        <a:latin typeface="-apple-system"/>
                      </a:endParaRPr>
                    </a:p>
                  </a:txBody>
                  <a:tcPr marL="51027" marR="51027" marT="51027" marB="51027" anchor="ctr"/>
                </a:tc>
                <a:extLst>
                  <a:ext uri="{0D108BD9-81ED-4DB2-BD59-A6C34878D82A}">
                    <a16:rowId xmlns:a16="http://schemas.microsoft.com/office/drawing/2014/main" val="4131677310"/>
                  </a:ext>
                </a:extLst>
              </a:tr>
              <a:tr h="573606">
                <a:tc gridSpan="2">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mpd="sng">
                      <a:noFill/>
                    </a:lnB>
                    <a:solidFill>
                      <a:schemeClr val="accent5">
                        <a:lumMod val="20000"/>
                        <a:lumOff val="80000"/>
                      </a:schemeClr>
                    </a:solidFill>
                  </a:tcPr>
                </a:tc>
                <a:tc hMerge="1">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mpd="sng">
                      <a:noFill/>
                    </a:lnB>
                    <a:solidFill>
                      <a:schemeClr val="accent5">
                        <a:lumMod val="20000"/>
                        <a:lumOff val="80000"/>
                      </a:schemeClr>
                    </a:solidFill>
                  </a:tcPr>
                </a:tc>
                <a:tc>
                  <a:txBody>
                    <a:bodyPr/>
                    <a:lstStyle/>
                    <a:p>
                      <a:r>
                        <a:rPr kumimoji="1" lang="ja-JP" altLang="en-US" sz="1100" dirty="0"/>
                        <a:t>最大用量</a:t>
                      </a:r>
                    </a:p>
                  </a:txBody>
                  <a:tcPr marL="51027" marR="51027" marT="51027" marB="51027" anchor="ctr">
                    <a:solidFill>
                      <a:schemeClr val="accent5">
                        <a:lumMod val="20000"/>
                        <a:lumOff val="80000"/>
                      </a:schemeClr>
                    </a:solidFill>
                  </a:tcPr>
                </a:tc>
                <a:tc>
                  <a:txBody>
                    <a:bodyPr/>
                    <a:lstStyle/>
                    <a:p>
                      <a:pPr algn="ctr" fontAlgn="ctr"/>
                      <a:r>
                        <a:rPr lang="en-US" altLang="ja-JP" sz="1800" b="0" dirty="0">
                          <a:effectLst/>
                          <a:latin typeface="-apple-system"/>
                        </a:rPr>
                        <a:t>1.5mg</a:t>
                      </a:r>
                      <a:r>
                        <a:rPr lang="ja-JP" altLang="en-US" sz="1800" b="0" dirty="0">
                          <a:effectLst/>
                          <a:latin typeface="-apple-system"/>
                        </a:rPr>
                        <a:t>（</a:t>
                      </a:r>
                      <a:r>
                        <a:rPr lang="en-US" altLang="ja-JP" sz="1800" b="0" dirty="0">
                          <a:effectLst/>
                          <a:latin typeface="-apple-system"/>
                        </a:rPr>
                        <a:t>3</a:t>
                      </a:r>
                      <a:r>
                        <a:rPr lang="ja-JP" altLang="en-US" sz="1800" b="0" dirty="0">
                          <a:effectLst/>
                          <a:latin typeface="-apple-system"/>
                        </a:rPr>
                        <a:t>錠）までとし、</a:t>
                      </a:r>
                      <a:br>
                        <a:rPr lang="en-US" altLang="ja-JP" sz="1800" b="0" dirty="0">
                          <a:effectLst/>
                          <a:latin typeface="-apple-system"/>
                        </a:rPr>
                      </a:br>
                      <a:r>
                        <a:rPr lang="en-US" altLang="ja-JP" sz="1800" b="0" dirty="0">
                          <a:effectLst/>
                          <a:latin typeface="-apple-system"/>
                        </a:rPr>
                        <a:t>2</a:t>
                      </a:r>
                      <a:r>
                        <a:rPr lang="ja-JP" altLang="en-US" sz="1800" b="0" dirty="0">
                          <a:effectLst/>
                          <a:latin typeface="-apple-system"/>
                        </a:rPr>
                        <a:t>～</a:t>
                      </a:r>
                      <a:r>
                        <a:rPr lang="en-US" altLang="ja-JP" sz="1800" b="0" dirty="0">
                          <a:effectLst/>
                          <a:latin typeface="-apple-system"/>
                        </a:rPr>
                        <a:t>3</a:t>
                      </a:r>
                      <a:r>
                        <a:rPr lang="ja-JP" altLang="en-US" sz="1800" b="0" dirty="0">
                          <a:effectLst/>
                          <a:latin typeface="-apple-system"/>
                        </a:rPr>
                        <a:t>回に分けて食前に経口投与</a:t>
                      </a:r>
                      <a:endParaRPr lang="en-US" altLang="ja-JP" sz="1800" b="0" dirty="0">
                        <a:effectLst/>
                        <a:latin typeface="-apple-system"/>
                      </a:endParaRPr>
                    </a:p>
                  </a:txBody>
                  <a:tcPr marL="51027" marR="51027" marT="51027" marB="51027" anchor="ctr"/>
                </a:tc>
                <a:tc vMerge="1">
                  <a:txBody>
                    <a:bodyPr/>
                    <a:lstStyle/>
                    <a:p>
                      <a:pPr algn="ctr" fontAlgn="ctr"/>
                      <a:endParaRPr lang="ja-JP" altLang="en-US" sz="1600" b="0" dirty="0">
                        <a:effectLst/>
                        <a:latin typeface="-apple-system"/>
                      </a:endParaRPr>
                    </a:p>
                  </a:txBody>
                  <a:tcPr marL="51027" marR="51027" marT="51027" marB="51027" anchor="ctr"/>
                </a:tc>
                <a:extLst>
                  <a:ext uri="{0D108BD9-81ED-4DB2-BD59-A6C34878D82A}">
                    <a16:rowId xmlns:a16="http://schemas.microsoft.com/office/drawing/2014/main" val="1805321778"/>
                  </a:ext>
                </a:extLst>
              </a:tr>
              <a:tr h="331785">
                <a:tc gridSpan="2">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hMerge="1">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t>腎機能による調節</a:t>
                      </a:r>
                    </a:p>
                  </a:txBody>
                  <a:tcPr marL="51027" marR="51027" marT="51027" marB="51027" anchor="ctr">
                    <a:solidFill>
                      <a:schemeClr val="accent5">
                        <a:lumMod val="20000"/>
                        <a:lumOff val="80000"/>
                      </a:schemeClr>
                    </a:solidFill>
                  </a:tcPr>
                </a:tc>
                <a:tc>
                  <a:txBody>
                    <a:bodyPr/>
                    <a:lstStyle/>
                    <a:p>
                      <a:pPr algn="ctr" fontAlgn="ctr"/>
                      <a:r>
                        <a:rPr lang="en-US" altLang="ja-JP" sz="1800" b="0" dirty="0">
                          <a:effectLst/>
                          <a:latin typeface="-apple-system"/>
                        </a:rPr>
                        <a:t>-</a:t>
                      </a:r>
                      <a:r>
                        <a:rPr lang="ja-JP" altLang="en-US" sz="1800" b="0" dirty="0">
                          <a:effectLst/>
                          <a:latin typeface="-apple-system"/>
                        </a:rPr>
                        <a:t>（重症の腎・肝障害は投与禁忌）</a:t>
                      </a:r>
                      <a:endParaRPr lang="en-US" altLang="ja-JP" sz="1800" b="0" dirty="0">
                        <a:effectLst/>
                        <a:latin typeface="-apple-system"/>
                      </a:endParaRPr>
                    </a:p>
                  </a:txBody>
                  <a:tcPr marL="51027" marR="51027" marT="51027" marB="51027" anchor="ctr"/>
                </a:tc>
                <a:tc>
                  <a:txBody>
                    <a:bodyPr/>
                    <a:lstStyle/>
                    <a:p>
                      <a:pPr algn="ctr" fontAlgn="ctr"/>
                      <a:r>
                        <a:rPr lang="en-US" altLang="ja-JP" sz="1800" b="0" dirty="0">
                          <a:effectLst/>
                          <a:latin typeface="-apple-system"/>
                        </a:rPr>
                        <a:t>-</a:t>
                      </a:r>
                      <a:endParaRPr lang="ja-JP" altLang="en-US" sz="1800" b="0" dirty="0">
                        <a:effectLst/>
                        <a:latin typeface="-apple-system"/>
                      </a:endParaRPr>
                    </a:p>
                  </a:txBody>
                  <a:tcPr marL="51027" marR="51027" marT="51027" marB="51027" anchor="ctr"/>
                </a:tc>
                <a:extLst>
                  <a:ext uri="{0D108BD9-81ED-4DB2-BD59-A6C34878D82A}">
                    <a16:rowId xmlns:a16="http://schemas.microsoft.com/office/drawing/2014/main" val="1450569780"/>
                  </a:ext>
                </a:extLst>
              </a:tr>
              <a:tr h="331785">
                <a:tc gridSpan="2">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hMerge="1">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r>
                        <a:rPr kumimoji="1" lang="ja-JP" altLang="en-US" sz="1100" dirty="0"/>
                        <a:t>投与期間の制限</a:t>
                      </a:r>
                    </a:p>
                  </a:txBody>
                  <a:tcPr marL="51027" marR="51027" marT="51027" marB="51027" anchor="ctr">
                    <a:solidFill>
                      <a:schemeClr val="accent5">
                        <a:lumMod val="20000"/>
                        <a:lumOff val="80000"/>
                      </a:schemeClr>
                    </a:solidFill>
                  </a:tcPr>
                </a:tc>
                <a:tc>
                  <a:txBody>
                    <a:bodyPr/>
                    <a:lstStyle/>
                    <a:p>
                      <a:pPr algn="ctr" fontAlgn="ctr"/>
                      <a:r>
                        <a:rPr lang="en-US" altLang="ja-JP" sz="1800" b="0" dirty="0">
                          <a:effectLst/>
                          <a:latin typeface="-apple-system"/>
                        </a:rPr>
                        <a:t>3</a:t>
                      </a:r>
                      <a:r>
                        <a:rPr lang="ja-JP" altLang="en-US" sz="1800" b="0" dirty="0">
                          <a:effectLst/>
                          <a:latin typeface="-apple-system"/>
                        </a:rPr>
                        <a:t>か月</a:t>
                      </a:r>
                      <a:endParaRPr lang="en-US" altLang="ja-JP" sz="1800" b="0" dirty="0">
                        <a:effectLst/>
                        <a:latin typeface="-apple-system"/>
                      </a:endParaRPr>
                    </a:p>
                  </a:txBody>
                  <a:tcPr marL="51027" marR="51027" marT="51027" marB="51027" anchor="ctr"/>
                </a:tc>
                <a:tc>
                  <a:txBody>
                    <a:bodyPr/>
                    <a:lstStyle/>
                    <a:p>
                      <a:pPr algn="ctr" fontAlgn="ctr"/>
                      <a:r>
                        <a:rPr lang="en-US" altLang="ja-JP" sz="1800" b="0" dirty="0">
                          <a:effectLst/>
                          <a:latin typeface="-apple-system"/>
                        </a:rPr>
                        <a:t>68</a:t>
                      </a:r>
                      <a:r>
                        <a:rPr lang="ja-JP" altLang="en-US" sz="1800" b="0" dirty="0">
                          <a:effectLst/>
                          <a:latin typeface="-apple-system"/>
                        </a:rPr>
                        <a:t>週</a:t>
                      </a:r>
                    </a:p>
                  </a:txBody>
                  <a:tcPr marL="51027" marR="51027" marT="51027" marB="51027" anchor="ctr"/>
                </a:tc>
                <a:extLst>
                  <a:ext uri="{0D108BD9-81ED-4DB2-BD59-A6C34878D82A}">
                    <a16:rowId xmlns:a16="http://schemas.microsoft.com/office/drawing/2014/main" val="3567080077"/>
                  </a:ext>
                </a:extLst>
              </a:tr>
              <a:tr h="331785">
                <a:tc gridSpan="2">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solidFill>
                      <a:schemeClr val="accent5">
                        <a:lumMod val="20000"/>
                        <a:lumOff val="80000"/>
                      </a:schemeClr>
                    </a:solidFill>
                  </a:tcPr>
                </a:tc>
                <a:tc hMerge="1">
                  <a:txBody>
                    <a:bodyPr/>
                    <a:lstStyle/>
                    <a:p>
                      <a:pPr fontAlgn="ctr"/>
                      <a:endParaRPr lang="ja-JP" altLang="en-US" sz="1300" b="0" baseline="30000" dirty="0">
                        <a:effectLst/>
                        <a:latin typeface="-apple-system"/>
                      </a:endParaRPr>
                    </a:p>
                  </a:txBody>
                  <a:tcPr marL="51027" marR="51027" marT="51027" marB="51027" anchor="ctr">
                    <a:lnT w="12700" cap="flat" cmpd="sng" algn="ctr">
                      <a:noFill/>
                      <a:prstDash val="solid"/>
                      <a:round/>
                      <a:headEnd type="none" w="med" len="med"/>
                      <a:tailEnd type="none" w="med" len="med"/>
                    </a:lnT>
                    <a:solidFill>
                      <a:schemeClr val="accent5">
                        <a:lumMod val="20000"/>
                        <a:lumOff val="80000"/>
                      </a:schemeClr>
                    </a:solidFill>
                  </a:tcPr>
                </a:tc>
                <a:tc>
                  <a:txBody>
                    <a:bodyPr/>
                    <a:lstStyle/>
                    <a:p>
                      <a:r>
                        <a:rPr kumimoji="1" lang="ja-JP" altLang="en-US" sz="900" dirty="0"/>
                        <a:t>投与中止判断の目安</a:t>
                      </a:r>
                    </a:p>
                  </a:txBody>
                  <a:tcPr marL="51027" marR="51027" marT="51027" marB="51027" anchor="ctr">
                    <a:solidFill>
                      <a:schemeClr val="accent5">
                        <a:lumMod val="20000"/>
                        <a:lumOff val="80000"/>
                      </a:schemeClr>
                    </a:solidFill>
                  </a:tcPr>
                </a:tc>
                <a:tc>
                  <a:txBody>
                    <a:bodyPr/>
                    <a:lstStyle/>
                    <a:p>
                      <a:pPr algn="ctr" fontAlgn="ctr"/>
                      <a:r>
                        <a:rPr lang="en-US" altLang="ja-JP" sz="1800" b="0" dirty="0">
                          <a:effectLst/>
                          <a:latin typeface="-apple-system"/>
                        </a:rPr>
                        <a:t>1</a:t>
                      </a:r>
                      <a:r>
                        <a:rPr lang="ja-JP" altLang="en-US" sz="1800" b="0" dirty="0">
                          <a:effectLst/>
                          <a:latin typeface="-apple-system"/>
                        </a:rPr>
                        <a:t>か月</a:t>
                      </a:r>
                      <a:endParaRPr lang="en-US" altLang="ja-JP" sz="1800" b="0" dirty="0">
                        <a:effectLst/>
                        <a:latin typeface="-apple-system"/>
                      </a:endParaRPr>
                    </a:p>
                  </a:txBody>
                  <a:tcPr marL="51027" marR="51027" marT="51027" marB="51027" anchor="ctr"/>
                </a:tc>
                <a:tc>
                  <a:txBody>
                    <a:bodyPr/>
                    <a:lstStyle/>
                    <a:p>
                      <a:pPr algn="ctr" fontAlgn="ctr"/>
                      <a:r>
                        <a:rPr lang="en-US" altLang="ja-JP" sz="1800" b="0" dirty="0">
                          <a:effectLst/>
                          <a:latin typeface="-apple-system"/>
                        </a:rPr>
                        <a:t>3</a:t>
                      </a:r>
                      <a:r>
                        <a:rPr lang="ja-JP" altLang="en-US" sz="1800" b="0" dirty="0">
                          <a:effectLst/>
                          <a:latin typeface="-apple-system"/>
                        </a:rPr>
                        <a:t>～</a:t>
                      </a:r>
                      <a:r>
                        <a:rPr lang="en-US" altLang="ja-JP" sz="1800" b="0" dirty="0">
                          <a:effectLst/>
                          <a:latin typeface="-apple-system"/>
                        </a:rPr>
                        <a:t>4</a:t>
                      </a:r>
                      <a:r>
                        <a:rPr lang="ja-JP" altLang="en-US" sz="1800" b="0" dirty="0">
                          <a:effectLst/>
                          <a:latin typeface="-apple-system"/>
                        </a:rPr>
                        <a:t>か月</a:t>
                      </a:r>
                    </a:p>
                  </a:txBody>
                  <a:tcPr marL="51027" marR="51027" marT="51027" marB="51027" anchor="ctr"/>
                </a:tc>
                <a:extLst>
                  <a:ext uri="{0D108BD9-81ED-4DB2-BD59-A6C34878D82A}">
                    <a16:rowId xmlns:a16="http://schemas.microsoft.com/office/drawing/2014/main" val="1335510167"/>
                  </a:ext>
                </a:extLst>
              </a:tr>
              <a:tr h="1594630">
                <a:tc gridSpan="3">
                  <a:txBody>
                    <a:bodyPr/>
                    <a:lstStyle/>
                    <a:p>
                      <a:pPr fontAlgn="ctr"/>
                      <a:r>
                        <a:rPr lang="ja-JP" altLang="en-US" sz="2000" b="0" dirty="0">
                          <a:effectLst/>
                          <a:latin typeface="-apple-system"/>
                        </a:rPr>
                        <a:t>禁忌</a:t>
                      </a:r>
                      <a:br>
                        <a:rPr lang="en-US" altLang="ja-JP" sz="1800" b="0" dirty="0">
                          <a:effectLst/>
                          <a:latin typeface="-apple-system"/>
                        </a:rPr>
                      </a:br>
                      <a:r>
                        <a:rPr lang="ja-JP" altLang="en-US" sz="1600" b="0" dirty="0">
                          <a:effectLst/>
                          <a:latin typeface="-apple-system"/>
                        </a:rPr>
                        <a:t>（過敏症の既往歴以外）</a:t>
                      </a:r>
                      <a:endParaRPr lang="ja-JP" altLang="en-US" sz="1800" b="0" dirty="0">
                        <a:effectLst/>
                        <a:latin typeface="-apple-system"/>
                      </a:endParaRPr>
                    </a:p>
                  </a:txBody>
                  <a:tcPr marL="51027" marR="51027" marT="51027" marB="51027" anchor="ctr">
                    <a:lnB w="12700" cap="flat" cmpd="sng" algn="ctr">
                      <a:no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342900" indent="-342900" algn="l" fontAlgn="ctr">
                        <a:buFont typeface="Arial" panose="020B0604020202020204" pitchFamily="34" charset="0"/>
                        <a:buChar char="•"/>
                      </a:pPr>
                      <a:r>
                        <a:rPr lang="ja-JP" altLang="en-US" sz="1600" b="0" dirty="0">
                          <a:effectLst/>
                          <a:latin typeface="-apple-system"/>
                        </a:rPr>
                        <a:t>閉塞隅角緑内障</a:t>
                      </a:r>
                      <a:endParaRPr lang="en-US" altLang="ja-JP" sz="1600" b="0" dirty="0">
                        <a:effectLst/>
                        <a:latin typeface="-apple-system"/>
                      </a:endParaRPr>
                    </a:p>
                    <a:p>
                      <a:pPr marL="342900" indent="-342900" algn="l" fontAlgn="ctr">
                        <a:buFont typeface="Arial" panose="020B0604020202020204" pitchFamily="34" charset="0"/>
                        <a:buChar char="•"/>
                      </a:pPr>
                      <a:r>
                        <a:rPr lang="ja-JP" altLang="en-US" sz="1600" b="0" dirty="0">
                          <a:effectLst/>
                          <a:latin typeface="-apple-system"/>
                        </a:rPr>
                        <a:t>重症の心障害、重症の膵障害、重症の腎・肝障害、重症高血圧症、脳血管障害</a:t>
                      </a:r>
                      <a:endParaRPr lang="en-US" altLang="ja-JP" sz="1600" b="0" dirty="0">
                        <a:effectLst/>
                        <a:latin typeface="-apple-system"/>
                      </a:endParaRPr>
                    </a:p>
                    <a:p>
                      <a:pPr marL="342900" indent="-342900" algn="l" fontAlgn="ctr">
                        <a:buFont typeface="Arial" panose="020B0604020202020204" pitchFamily="34" charset="0"/>
                        <a:buChar char="•"/>
                      </a:pPr>
                      <a:r>
                        <a:rPr lang="ja-JP" altLang="en-US" sz="1600" b="0" dirty="0">
                          <a:effectLst/>
                          <a:latin typeface="-apple-system"/>
                        </a:rPr>
                        <a:t>不安・抑うつ・異常興奮状態、統合失調症等の精神障害</a:t>
                      </a:r>
                      <a:endParaRPr lang="en-US" altLang="ja-JP" sz="1600" b="0" dirty="0">
                        <a:effectLst/>
                        <a:latin typeface="-apple-system"/>
                      </a:endParaRPr>
                    </a:p>
                    <a:p>
                      <a:pPr marL="342900" indent="-342900" algn="l" fontAlgn="ctr">
                        <a:buFont typeface="Arial" panose="020B0604020202020204" pitchFamily="34" charset="0"/>
                        <a:buChar char="•"/>
                      </a:pPr>
                      <a:r>
                        <a:rPr lang="ja-JP" altLang="en-US" sz="1600" b="0" dirty="0">
                          <a:effectLst/>
                          <a:latin typeface="-apple-system"/>
                        </a:rPr>
                        <a:t>薬物・アルコール乱用歴</a:t>
                      </a:r>
                      <a:endParaRPr lang="en-US" altLang="ja-JP" sz="1600" b="0" dirty="0">
                        <a:effectLst/>
                        <a:latin typeface="-apple-system"/>
                      </a:endParaRPr>
                    </a:p>
                    <a:p>
                      <a:pPr marL="342900" indent="-342900" algn="l" fontAlgn="ctr">
                        <a:buFont typeface="Arial" panose="020B0604020202020204" pitchFamily="34" charset="0"/>
                        <a:buChar char="•"/>
                      </a:pPr>
                      <a:r>
                        <a:rPr lang="ja-JP" altLang="en-US" sz="1600" b="0" dirty="0">
                          <a:effectLst/>
                          <a:latin typeface="-apple-system"/>
                        </a:rPr>
                        <a:t>妊婦又は妊娠している可能性のある女性</a:t>
                      </a:r>
                      <a:endParaRPr lang="en-US" altLang="ja-JP" sz="1600" b="0" dirty="0">
                        <a:effectLst/>
                        <a:latin typeface="-apple-system"/>
                      </a:endParaRPr>
                    </a:p>
                    <a:p>
                      <a:pPr marL="342900" indent="-342900" algn="l" fontAlgn="ctr">
                        <a:buFont typeface="Arial" panose="020B0604020202020204" pitchFamily="34" charset="0"/>
                        <a:buChar char="•"/>
                      </a:pPr>
                      <a:r>
                        <a:rPr lang="ja-JP" altLang="en-US" sz="1600" b="0" dirty="0">
                          <a:effectLst/>
                          <a:latin typeface="-apple-system"/>
                        </a:rPr>
                        <a:t>小児</a:t>
                      </a:r>
                    </a:p>
                  </a:txBody>
                  <a:tcPr marL="51027" marR="51027" marT="51027" marB="51027" anchor="ctr"/>
                </a:tc>
                <a:tc>
                  <a:txBody>
                    <a:bodyPr/>
                    <a:lstStyle/>
                    <a:p>
                      <a:pPr marL="342900" indent="-342900" algn="l" fontAlgn="ctr">
                        <a:buFont typeface="Arial" panose="020B0604020202020204" pitchFamily="34" charset="0"/>
                        <a:buChar char="•"/>
                      </a:pPr>
                      <a:r>
                        <a:rPr lang="ja-JP" altLang="en-US" sz="1600" b="0" dirty="0">
                          <a:effectLst/>
                          <a:latin typeface="-apple-system"/>
                        </a:rPr>
                        <a:t>糖尿病性ケトアシドーシス、糖尿病性昏睡又は前昏睡、</a:t>
                      </a:r>
                      <a:r>
                        <a:rPr lang="en-US" altLang="ja-JP" sz="1600" b="0" dirty="0">
                          <a:effectLst/>
                          <a:latin typeface="-apple-system"/>
                        </a:rPr>
                        <a:t>1</a:t>
                      </a:r>
                      <a:r>
                        <a:rPr lang="ja-JP" altLang="en-US" sz="1600" b="0" dirty="0">
                          <a:effectLst/>
                          <a:latin typeface="-apple-system"/>
                        </a:rPr>
                        <a:t>型糖尿病</a:t>
                      </a:r>
                      <a:endParaRPr lang="en-US" altLang="ja-JP" sz="1600" b="0" dirty="0">
                        <a:effectLst/>
                        <a:latin typeface="-apple-system"/>
                      </a:endParaRPr>
                    </a:p>
                    <a:p>
                      <a:pPr marL="342900" indent="-342900" algn="l" fontAlgn="ctr">
                        <a:buFont typeface="Arial" panose="020B0604020202020204" pitchFamily="34" charset="0"/>
                        <a:buChar char="•"/>
                      </a:pPr>
                      <a:r>
                        <a:rPr lang="en-US" altLang="ja-JP" sz="1600" b="0" dirty="0">
                          <a:effectLst/>
                          <a:latin typeface="-apple-system"/>
                        </a:rPr>
                        <a:t>2</a:t>
                      </a:r>
                      <a:r>
                        <a:rPr lang="ja-JP" altLang="en-US" sz="1600" b="0" dirty="0">
                          <a:effectLst/>
                          <a:latin typeface="-apple-system"/>
                        </a:rPr>
                        <a:t>型糖尿病を有する患者における重症感染症、手術等の緊急の場合</a:t>
                      </a:r>
                    </a:p>
                  </a:txBody>
                  <a:tcPr marL="51027" marR="51027" marT="51027" marB="51027" anchor="ctr"/>
                </a:tc>
                <a:extLst>
                  <a:ext uri="{0D108BD9-81ED-4DB2-BD59-A6C34878D82A}">
                    <a16:rowId xmlns:a16="http://schemas.microsoft.com/office/drawing/2014/main" val="10006"/>
                  </a:ext>
                </a:extLst>
              </a:tr>
              <a:tr h="331785">
                <a:tc>
                  <a:txBody>
                    <a:bodyPr/>
                    <a:lstStyle/>
                    <a:p>
                      <a:pPr fontAlgn="ctr"/>
                      <a:endParaRPr lang="ja-JP" altLang="en-US" sz="1800" b="0" dirty="0">
                        <a:effectLst/>
                        <a:latin typeface="-apple-system"/>
                      </a:endParaRPr>
                    </a:p>
                  </a:txBody>
                  <a:tcPr marL="51027" marR="51027" marT="51027" marB="51027" anchor="ctr">
                    <a:lnT w="12700" cap="flat" cmpd="sng" algn="ctr">
                      <a:noFill/>
                      <a:prstDash val="solid"/>
                      <a:round/>
                      <a:headEnd type="none" w="med" len="med"/>
                      <a:tailEnd type="none" w="med" len="med"/>
                    </a:lnT>
                    <a:solidFill>
                      <a:schemeClr val="accent5">
                        <a:lumMod val="20000"/>
                        <a:lumOff val="80000"/>
                      </a:schemeClr>
                    </a:solidFill>
                  </a:tcPr>
                </a:tc>
                <a:tc gridSpan="2">
                  <a:txBody>
                    <a:bodyPr/>
                    <a:lstStyle/>
                    <a:p>
                      <a:r>
                        <a:rPr kumimoji="1" lang="ja-JP" altLang="en-US" dirty="0"/>
                        <a:t>併用禁忌</a:t>
                      </a:r>
                    </a:p>
                  </a:txBody>
                  <a:tcPr marL="51027" marR="51027" marT="51027" marB="51027" anchor="ctr">
                    <a:solidFill>
                      <a:schemeClr val="accent5">
                        <a:lumMod val="20000"/>
                        <a:lumOff val="80000"/>
                      </a:schemeClr>
                    </a:solidFill>
                  </a:tcPr>
                </a:tc>
                <a:tc hMerge="1">
                  <a:txBody>
                    <a:bodyPr/>
                    <a:lstStyle/>
                    <a:p>
                      <a:endParaRPr kumimoji="1" lang="ja-JP" altLang="en-US"/>
                    </a:p>
                  </a:txBody>
                  <a:tcPr/>
                </a:tc>
                <a:tc>
                  <a:txBody>
                    <a:bodyPr/>
                    <a:lstStyle/>
                    <a:p>
                      <a:pPr marL="342900" marR="0" lvl="0" indent="-342900" algn="l" defTabSz="685766"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altLang="ja-JP" sz="1600" b="0" dirty="0">
                          <a:effectLst/>
                          <a:latin typeface="-apple-system"/>
                        </a:rPr>
                        <a:t>MAO</a:t>
                      </a:r>
                      <a:r>
                        <a:rPr lang="ja-JP" altLang="en-US" sz="1600" b="0" dirty="0">
                          <a:effectLst/>
                          <a:latin typeface="-apple-system"/>
                        </a:rPr>
                        <a:t>阻害剤投与中又は投与中止後</a:t>
                      </a:r>
                      <a:r>
                        <a:rPr lang="en-US" altLang="ja-JP" sz="1600" b="0" dirty="0">
                          <a:effectLst/>
                          <a:latin typeface="-apple-system"/>
                        </a:rPr>
                        <a:t>2</a:t>
                      </a:r>
                      <a:r>
                        <a:rPr lang="ja-JP" altLang="en-US" sz="1600" b="0" dirty="0">
                          <a:effectLst/>
                          <a:latin typeface="-apple-system"/>
                        </a:rPr>
                        <a:t>週間以内</a:t>
                      </a:r>
                      <a:endParaRPr lang="en-US" altLang="ja-JP" sz="1600" b="0" dirty="0">
                        <a:effectLst/>
                        <a:latin typeface="-apple-system"/>
                      </a:endParaRPr>
                    </a:p>
                  </a:txBody>
                  <a:tcPr marL="51027" marR="51027" marT="51027" marB="51027" anchor="ctr"/>
                </a:tc>
                <a:tc>
                  <a:txBody>
                    <a:bodyPr/>
                    <a:lstStyle/>
                    <a:p>
                      <a:pPr marL="0" indent="0" algn="ctr" fontAlgn="ctr">
                        <a:buFont typeface="Arial" panose="020B0604020202020204" pitchFamily="34" charset="0"/>
                        <a:buNone/>
                      </a:pPr>
                      <a:r>
                        <a:rPr lang="en-US" altLang="ja-JP" sz="1800" b="0" dirty="0">
                          <a:effectLst/>
                          <a:latin typeface="-apple-system"/>
                        </a:rPr>
                        <a:t>-</a:t>
                      </a:r>
                      <a:endParaRPr lang="ja-JP" altLang="en-US" sz="1800" b="0" dirty="0">
                        <a:effectLst/>
                        <a:latin typeface="-apple-system"/>
                      </a:endParaRPr>
                    </a:p>
                  </a:txBody>
                  <a:tcPr marL="51027" marR="51027" marT="51027" marB="51027" anchor="ctr"/>
                </a:tc>
                <a:extLst>
                  <a:ext uri="{0D108BD9-81ED-4DB2-BD59-A6C34878D82A}">
                    <a16:rowId xmlns:a16="http://schemas.microsoft.com/office/drawing/2014/main" val="2748692413"/>
                  </a:ext>
                </a:extLst>
              </a:tr>
              <a:tr h="519868">
                <a:tc gridSpan="3">
                  <a:txBody>
                    <a:bodyPr/>
                    <a:lstStyle/>
                    <a:p>
                      <a:pPr fontAlgn="ctr"/>
                      <a:r>
                        <a:rPr lang="ja-JP" altLang="en-US" sz="1800" b="0" dirty="0">
                          <a:effectLst/>
                          <a:latin typeface="-apple-system"/>
                        </a:rPr>
                        <a:t>重大な副作用</a:t>
                      </a:r>
                    </a:p>
                  </a:txBody>
                  <a:tcPr marL="51027" marR="51027" marT="51027" marB="51027" anchor="c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0" indent="0" algn="l" fontAlgn="ctr">
                        <a:buFont typeface="Arial" panose="020B0604020202020204" pitchFamily="34" charset="0"/>
                        <a:buNone/>
                      </a:pPr>
                      <a:r>
                        <a:rPr lang="zh-TW" altLang="en-US" sz="1600" b="0" dirty="0">
                          <a:effectLst/>
                          <a:latin typeface="-apple-system"/>
                        </a:rPr>
                        <a:t>依存性（頻度不明）</a:t>
                      </a:r>
                      <a:r>
                        <a:rPr lang="ja-JP" altLang="en-US" sz="1600" b="0" dirty="0">
                          <a:effectLst/>
                          <a:latin typeface="-apple-system"/>
                        </a:rPr>
                        <a:t>、</a:t>
                      </a:r>
                      <a:r>
                        <a:rPr lang="zh-TW" altLang="en-US" sz="1600" b="0" dirty="0">
                          <a:effectLst/>
                          <a:latin typeface="-apple-system"/>
                        </a:rPr>
                        <a:t>肺高血圧症（頻度不明）</a:t>
                      </a:r>
                      <a:endParaRPr lang="ja-JP" altLang="en-US" sz="1600" b="0" dirty="0">
                        <a:effectLst/>
                        <a:latin typeface="-apple-system"/>
                      </a:endParaRPr>
                    </a:p>
                  </a:txBody>
                  <a:tcPr marL="51027" marR="51027" marT="51027" marB="51027" anchor="ctr"/>
                </a:tc>
                <a:tc>
                  <a:txBody>
                    <a:bodyPr/>
                    <a:lstStyle/>
                    <a:p>
                      <a:pPr marL="0" indent="0" algn="l" fontAlgn="ctr">
                        <a:buFont typeface="Arial" panose="020B0604020202020204" pitchFamily="34" charset="0"/>
                        <a:buNone/>
                      </a:pPr>
                      <a:r>
                        <a:rPr lang="zh-TW" altLang="en-US" sz="1600" b="0" dirty="0">
                          <a:effectLst/>
                          <a:latin typeface="-apple-system"/>
                        </a:rPr>
                        <a:t>低血糖（頻度不明）</a:t>
                      </a:r>
                      <a:r>
                        <a:rPr lang="ja-JP" altLang="en-US" sz="1600" b="0" dirty="0">
                          <a:effectLst/>
                          <a:latin typeface="-apple-system"/>
                        </a:rPr>
                        <a:t>、</a:t>
                      </a:r>
                      <a:r>
                        <a:rPr lang="zh-TW" altLang="en-US" sz="1600" b="0" dirty="0">
                          <a:effectLst/>
                          <a:latin typeface="-apple-system"/>
                        </a:rPr>
                        <a:t>急性膵炎（</a:t>
                      </a:r>
                      <a:r>
                        <a:rPr lang="en-US" altLang="zh-TW" sz="1600" b="0" dirty="0">
                          <a:effectLst/>
                          <a:latin typeface="-apple-system"/>
                        </a:rPr>
                        <a:t>0.1%</a:t>
                      </a:r>
                      <a:r>
                        <a:rPr lang="zh-TW" altLang="en-US" sz="1600" b="0" dirty="0">
                          <a:effectLst/>
                          <a:latin typeface="-apple-system"/>
                        </a:rPr>
                        <a:t>）</a:t>
                      </a:r>
                      <a:r>
                        <a:rPr lang="ja-JP" altLang="en-US" sz="1600" b="0" dirty="0">
                          <a:effectLst/>
                          <a:latin typeface="-apple-system"/>
                        </a:rPr>
                        <a:t>、胆嚢炎、胆管炎、胆汁うっ滞性黄疸（いずれも頻度不明）</a:t>
                      </a:r>
                    </a:p>
                  </a:txBody>
                  <a:tcPr marL="51027" marR="51027" marT="51027" marB="51027" anchor="ctr"/>
                </a:tc>
                <a:extLst>
                  <a:ext uri="{0D108BD9-81ED-4DB2-BD59-A6C34878D82A}">
                    <a16:rowId xmlns:a16="http://schemas.microsoft.com/office/drawing/2014/main" val="1364197049"/>
                  </a:ext>
                </a:extLst>
              </a:tr>
              <a:tr h="519868">
                <a:tc gridSpan="3">
                  <a:txBody>
                    <a:bodyPr/>
                    <a:lstStyle/>
                    <a:p>
                      <a:pPr fontAlgn="ctr"/>
                      <a:r>
                        <a:rPr lang="ja-JP" altLang="en-US" sz="1600" b="0" dirty="0">
                          <a:effectLst/>
                          <a:latin typeface="-apple-system"/>
                        </a:rPr>
                        <a:t>ガイドラインの</a:t>
                      </a:r>
                      <a:br>
                        <a:rPr lang="en-US" altLang="ja-JP" sz="1600" b="0" dirty="0">
                          <a:effectLst/>
                          <a:latin typeface="-apple-system"/>
                        </a:rPr>
                      </a:br>
                      <a:r>
                        <a:rPr lang="ja-JP" altLang="en-US" sz="1600" b="0" dirty="0">
                          <a:effectLst/>
                          <a:latin typeface="-apple-system"/>
                        </a:rPr>
                        <a:t>位置付け</a:t>
                      </a:r>
                      <a:endParaRPr lang="ja-JP" altLang="en-US" sz="1600" b="0" baseline="30000" dirty="0">
                        <a:effectLst/>
                        <a:latin typeface="-apple-system"/>
                      </a:endParaRPr>
                    </a:p>
                  </a:txBody>
                  <a:tcPr marL="51027" marR="51027" marT="51027" marB="51027" anchor="c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0" indent="0" algn="l" fontAlgn="ctr">
                        <a:buFont typeface="Arial" panose="020B0604020202020204" pitchFamily="34" charset="0"/>
                        <a:buNone/>
                      </a:pPr>
                      <a:r>
                        <a:rPr lang="ja-JP" altLang="en-US" sz="1600" b="0" dirty="0">
                          <a:effectLst/>
                          <a:latin typeface="-apple-system"/>
                        </a:rPr>
                        <a:t>推奨グレード：</a:t>
                      </a:r>
                      <a:r>
                        <a:rPr lang="en-US" altLang="ja-JP" sz="1600" b="0" dirty="0">
                          <a:effectLst/>
                          <a:latin typeface="-apple-system"/>
                        </a:rPr>
                        <a:t>A</a:t>
                      </a:r>
                    </a:p>
                    <a:p>
                      <a:pPr marL="0" indent="0" algn="l" fontAlgn="ctr">
                        <a:buFont typeface="Arial" panose="020B0604020202020204" pitchFamily="34" charset="0"/>
                        <a:buNone/>
                      </a:pPr>
                      <a:r>
                        <a:rPr lang="ja-JP" altLang="en-US" sz="1600" b="0" dirty="0">
                          <a:effectLst/>
                          <a:latin typeface="-apple-system"/>
                        </a:rPr>
                        <a:t>エビデンスレベル：</a:t>
                      </a:r>
                      <a:r>
                        <a:rPr lang="en-US" altLang="ja-JP" sz="1600" b="0" dirty="0">
                          <a:effectLst/>
                          <a:latin typeface="-apple-system"/>
                        </a:rPr>
                        <a:t>Ⅱ</a:t>
                      </a:r>
                      <a:endParaRPr lang="ja-JP" altLang="en-US" sz="1600" b="0" dirty="0">
                        <a:effectLst/>
                        <a:latin typeface="-apple-system"/>
                      </a:endParaRPr>
                    </a:p>
                  </a:txBody>
                  <a:tcPr marL="51027" marR="51027" marT="51027" marB="51027" anchor="ctr"/>
                </a:tc>
                <a:tc>
                  <a:txBody>
                    <a:bodyPr/>
                    <a:lstStyle/>
                    <a:p>
                      <a:pPr marL="0" marR="0" lvl="0" indent="0" algn="l" defTabSz="960096"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600" b="0" dirty="0">
                          <a:effectLst/>
                          <a:latin typeface="-apple-system"/>
                        </a:rPr>
                        <a:t>推奨グレード：</a:t>
                      </a:r>
                      <a:r>
                        <a:rPr lang="en-US" altLang="ja-JP" sz="1600" b="0" dirty="0">
                          <a:effectLst/>
                          <a:latin typeface="-apple-system"/>
                        </a:rPr>
                        <a:t>-</a:t>
                      </a:r>
                    </a:p>
                    <a:p>
                      <a:pPr marL="0" marR="0" lvl="0" indent="0" algn="l" defTabSz="960096" rtl="0" eaLnBrk="1" fontAlgn="ctr" latinLnBrk="0" hangingPunct="1">
                        <a:lnSpc>
                          <a:spcPct val="100000"/>
                        </a:lnSpc>
                        <a:spcBef>
                          <a:spcPts val="0"/>
                        </a:spcBef>
                        <a:spcAft>
                          <a:spcPts val="0"/>
                        </a:spcAft>
                        <a:buClrTx/>
                        <a:buSzTx/>
                        <a:buFont typeface="Arial" panose="020B0604020202020204" pitchFamily="34" charset="0"/>
                        <a:buNone/>
                        <a:tabLst/>
                        <a:defRPr/>
                      </a:pPr>
                      <a:r>
                        <a:rPr lang="ja-JP" altLang="en-US" sz="1600" b="0" dirty="0">
                          <a:effectLst/>
                          <a:latin typeface="-apple-system"/>
                        </a:rPr>
                        <a:t>エビデンスレベル：</a:t>
                      </a:r>
                      <a:r>
                        <a:rPr lang="en-US" altLang="ja-JP" sz="1600" b="0" dirty="0">
                          <a:effectLst/>
                          <a:latin typeface="-apple-system"/>
                        </a:rPr>
                        <a:t>Ⅰ</a:t>
                      </a:r>
                      <a:endParaRPr lang="ja-JP" altLang="en-US" sz="1600" b="0" dirty="0">
                        <a:effectLst/>
                        <a:latin typeface="-apple-system"/>
                      </a:endParaRPr>
                    </a:p>
                  </a:txBody>
                  <a:tcPr marL="51027" marR="51027" marT="51027" marB="51027" anchor="ctr"/>
                </a:tc>
                <a:extLst>
                  <a:ext uri="{0D108BD9-81ED-4DB2-BD59-A6C34878D82A}">
                    <a16:rowId xmlns:a16="http://schemas.microsoft.com/office/drawing/2014/main" val="3933439041"/>
                  </a:ext>
                </a:extLst>
              </a:tr>
            </a:tbl>
          </a:graphicData>
        </a:graphic>
      </p:graphicFrame>
      <p:pic>
        <p:nvPicPr>
          <p:cNvPr id="2" name="Picture 2" descr="æ°è¬æå ±ãªã³ã©ã¤ã³">
            <a:extLst>
              <a:ext uri="{FF2B5EF4-FFF2-40B4-BE49-F238E27FC236}">
                <a16:creationId xmlns:a16="http://schemas.microsoft.com/office/drawing/2014/main" id="{D0E5D931-34E8-A150-A194-681D108F7E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67634" y="8804536"/>
            <a:ext cx="1728192" cy="339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462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p:cNvGraphicFramePr>
          <p:nvPr>
            <p:extLst>
              <p:ext uri="{D42A27DB-BD31-4B8C-83A1-F6EECF244321}">
                <p14:modId xmlns:p14="http://schemas.microsoft.com/office/powerpoint/2010/main" val="1918748967"/>
              </p:ext>
            </p:extLst>
          </p:nvPr>
        </p:nvGraphicFramePr>
        <p:xfrm>
          <a:off x="308225" y="697541"/>
          <a:ext cx="15692469" cy="7374572"/>
        </p:xfrm>
        <a:graphic>
          <a:graphicData uri="http://schemas.openxmlformats.org/drawingml/2006/table">
            <a:tbl>
              <a:tblPr>
                <a:tableStyleId>{BC89EF96-8CEA-46FF-86C4-4CE0E7609802}</a:tableStyleId>
              </a:tblPr>
              <a:tblGrid>
                <a:gridCol w="672075">
                  <a:extLst>
                    <a:ext uri="{9D8B030D-6E8A-4147-A177-3AD203B41FA5}">
                      <a16:colId xmlns:a16="http://schemas.microsoft.com/office/drawing/2014/main" val="20000"/>
                    </a:ext>
                  </a:extLst>
                </a:gridCol>
                <a:gridCol w="2149611">
                  <a:extLst>
                    <a:ext uri="{9D8B030D-6E8A-4147-A177-3AD203B41FA5}">
                      <a16:colId xmlns:a16="http://schemas.microsoft.com/office/drawing/2014/main" val="3162660878"/>
                    </a:ext>
                  </a:extLst>
                </a:gridCol>
                <a:gridCol w="2017352">
                  <a:extLst>
                    <a:ext uri="{9D8B030D-6E8A-4147-A177-3AD203B41FA5}">
                      <a16:colId xmlns:a16="http://schemas.microsoft.com/office/drawing/2014/main" val="20001"/>
                    </a:ext>
                  </a:extLst>
                </a:gridCol>
                <a:gridCol w="1981368">
                  <a:extLst>
                    <a:ext uri="{9D8B030D-6E8A-4147-A177-3AD203B41FA5}">
                      <a16:colId xmlns:a16="http://schemas.microsoft.com/office/drawing/2014/main" val="20002"/>
                    </a:ext>
                  </a:extLst>
                </a:gridCol>
                <a:gridCol w="2017352">
                  <a:extLst>
                    <a:ext uri="{9D8B030D-6E8A-4147-A177-3AD203B41FA5}">
                      <a16:colId xmlns:a16="http://schemas.microsoft.com/office/drawing/2014/main" val="20003"/>
                    </a:ext>
                  </a:extLst>
                </a:gridCol>
                <a:gridCol w="2174423">
                  <a:extLst>
                    <a:ext uri="{9D8B030D-6E8A-4147-A177-3AD203B41FA5}">
                      <a16:colId xmlns:a16="http://schemas.microsoft.com/office/drawing/2014/main" val="3062146367"/>
                    </a:ext>
                  </a:extLst>
                </a:gridCol>
                <a:gridCol w="2307336">
                  <a:extLst>
                    <a:ext uri="{9D8B030D-6E8A-4147-A177-3AD203B41FA5}">
                      <a16:colId xmlns:a16="http://schemas.microsoft.com/office/drawing/2014/main" val="188502903"/>
                    </a:ext>
                  </a:extLst>
                </a:gridCol>
                <a:gridCol w="2372952">
                  <a:extLst>
                    <a:ext uri="{9D8B030D-6E8A-4147-A177-3AD203B41FA5}">
                      <a16:colId xmlns:a16="http://schemas.microsoft.com/office/drawing/2014/main" val="3118398585"/>
                    </a:ext>
                  </a:extLst>
                </a:gridCol>
              </a:tblGrid>
              <a:tr h="502007">
                <a:tc rowSpan="2" gridSpan="2">
                  <a:txBody>
                    <a:bodyPr/>
                    <a:lstStyle/>
                    <a:p>
                      <a:r>
                        <a:rPr lang="ja-JP" altLang="en-US" sz="2400" b="0" dirty="0">
                          <a:effectLst/>
                          <a:latin typeface="+mn-lt"/>
                          <a:ea typeface="+mj-ea"/>
                          <a:cs typeface="Times New Roman" panose="02020603050405020304" pitchFamily="18" charset="0"/>
                        </a:rPr>
                        <a:t>分類</a:t>
                      </a:r>
                      <a:endParaRPr lang="ja-JP" altLang="en-US" sz="2000" b="0" dirty="0">
                        <a:effectLst/>
                        <a:latin typeface="+mn-lt"/>
                        <a:ea typeface="+mj-ea"/>
                        <a:cs typeface="Times New Roman" panose="02020603050405020304" pitchFamily="18" charset="0"/>
                      </a:endParaRPr>
                    </a:p>
                  </a:txBody>
                  <a:tcPr marL="19907" marR="19907" marT="19907" marB="19907" anchor="ctr">
                    <a:solidFill>
                      <a:schemeClr val="accent5">
                        <a:lumMod val="20000"/>
                        <a:lumOff val="80000"/>
                      </a:schemeClr>
                    </a:solidFill>
                  </a:tcPr>
                </a:tc>
                <a:tc rowSpan="2" hMerge="1">
                  <a:txBody>
                    <a:bodyPr/>
                    <a:lstStyle/>
                    <a:p>
                      <a:endParaRPr kumimoji="1" lang="ja-JP" altLang="en-US"/>
                    </a:p>
                  </a:txBody>
                  <a:tcPr/>
                </a:tc>
                <a:tc gridSpan="5">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en-US" altLang="zh-TW" sz="2400" kern="1200" dirty="0">
                          <a:solidFill>
                            <a:schemeClr val="tx1"/>
                          </a:solidFill>
                          <a:effectLst/>
                          <a:latin typeface="+mn-lt"/>
                          <a:ea typeface="+mn-ea"/>
                          <a:cs typeface="Times New Roman" panose="02020603050405020304" pitchFamily="18" charset="0"/>
                        </a:rPr>
                        <a:t>GLP-1</a:t>
                      </a:r>
                      <a:r>
                        <a:rPr kumimoji="1" lang="ja-JP" altLang="en-US" sz="2400" kern="1200" dirty="0">
                          <a:solidFill>
                            <a:schemeClr val="tx1"/>
                          </a:solidFill>
                          <a:effectLst/>
                          <a:latin typeface="+mn-lt"/>
                          <a:ea typeface="+mn-ea"/>
                          <a:cs typeface="Times New Roman" panose="02020603050405020304" pitchFamily="18" charset="0"/>
                        </a:rPr>
                        <a:t>受容体作動薬</a:t>
                      </a:r>
                      <a:endParaRPr kumimoji="1" lang="zh-TW" altLang="en-US" sz="2400" kern="1200" dirty="0">
                        <a:solidFill>
                          <a:schemeClr val="tx1"/>
                        </a:solidFill>
                        <a:effectLst/>
                        <a:latin typeface="+mn-lt"/>
                        <a:ea typeface="+mn-ea"/>
                        <a:cs typeface="Times New Roman" panose="02020603050405020304" pitchFamily="18" charset="0"/>
                      </a:endParaRPr>
                    </a:p>
                  </a:txBody>
                  <a:tcPr marL="26543" marR="26543" marT="26543" marB="26543" anchor="ctr"/>
                </a:tc>
                <a:tc hMerge="1">
                  <a:txBody>
                    <a:bodyPr/>
                    <a:lstStyle/>
                    <a:p>
                      <a:endParaRPr kumimoji="1" lang="ja-JP" altLang="en-US"/>
                    </a:p>
                  </a:txBody>
                  <a:tcPr/>
                </a:tc>
                <a:tc hMerge="1">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endParaRPr lang="en-US" altLang="zh-TW" sz="1400" b="0" dirty="0">
                        <a:effectLst/>
                        <a:latin typeface="+mn-lt"/>
                        <a:ea typeface="+mn-ea"/>
                      </a:endParaRPr>
                    </a:p>
                  </a:txBody>
                  <a:tcPr marL="26543" marR="26543" marT="26543" marB="26543" anchor="ctr"/>
                </a:tc>
                <a:tc hMerge="1">
                  <a:txBody>
                    <a:bodyPr/>
                    <a:lstStyle/>
                    <a:p>
                      <a:pPr algn="ctr"/>
                      <a:endParaRPr lang="en-US" altLang="zh-TW" sz="2400" dirty="0">
                        <a:effectLst/>
                        <a:latin typeface="+mn-lt"/>
                        <a:ea typeface="+mj-ea"/>
                        <a:cs typeface="Times New Roman" panose="02020603050405020304" pitchFamily="18" charset="0"/>
                      </a:endParaRPr>
                    </a:p>
                  </a:txBody>
                  <a:tcPr marL="26543" marR="26543" marT="26543" marB="26543" anchor="ctr"/>
                </a:tc>
                <a:tc hMerge="1">
                  <a:txBody>
                    <a:bodyPr/>
                    <a:lstStyle/>
                    <a:p>
                      <a:endParaRPr kumimoji="1" lang="ja-JP" altLang="en-US"/>
                    </a:p>
                  </a:txBody>
                  <a:tcPr/>
                </a:tc>
                <a:tc>
                  <a:txBody>
                    <a:bodyPr/>
                    <a:lstStyle/>
                    <a:p>
                      <a:pPr marL="0" marR="0" lvl="0" indent="0" algn="ctr" defTabSz="685766" rtl="0" eaLnBrk="1" fontAlgn="auto" latinLnBrk="0" hangingPunct="1">
                        <a:lnSpc>
                          <a:spcPct val="100000"/>
                        </a:lnSpc>
                        <a:spcBef>
                          <a:spcPts val="0"/>
                        </a:spcBef>
                        <a:spcAft>
                          <a:spcPts val="0"/>
                        </a:spcAft>
                        <a:buClrTx/>
                        <a:buSzTx/>
                        <a:buFontTx/>
                        <a:buNone/>
                        <a:tabLst/>
                        <a:defRPr/>
                      </a:pPr>
                      <a:r>
                        <a:rPr kumimoji="1" lang="en-US" altLang="zh-TW" sz="2000" kern="1200" dirty="0">
                          <a:solidFill>
                            <a:schemeClr val="tx1"/>
                          </a:solidFill>
                          <a:effectLst/>
                          <a:latin typeface="+mn-lt"/>
                          <a:ea typeface="+mn-ea"/>
                          <a:cs typeface="Times New Roman" panose="02020603050405020304" pitchFamily="18" charset="0"/>
                        </a:rPr>
                        <a:t>GIP/GLP-1</a:t>
                      </a:r>
                      <a:r>
                        <a:rPr kumimoji="1" lang="ja-JP" altLang="en-US" sz="2000" kern="1200" dirty="0">
                          <a:solidFill>
                            <a:schemeClr val="tx1"/>
                          </a:solidFill>
                          <a:effectLst/>
                          <a:latin typeface="+mn-lt"/>
                          <a:ea typeface="+mn-ea"/>
                          <a:cs typeface="Times New Roman" panose="02020603050405020304" pitchFamily="18" charset="0"/>
                        </a:rPr>
                        <a:t>受容体</a:t>
                      </a:r>
                      <a:br>
                        <a:rPr kumimoji="1" lang="en-US" altLang="ja-JP" sz="2000" kern="1200" dirty="0">
                          <a:solidFill>
                            <a:schemeClr val="tx1"/>
                          </a:solidFill>
                          <a:effectLst/>
                          <a:latin typeface="+mn-lt"/>
                          <a:ea typeface="+mn-ea"/>
                          <a:cs typeface="Times New Roman" panose="02020603050405020304" pitchFamily="18" charset="0"/>
                        </a:rPr>
                      </a:br>
                      <a:r>
                        <a:rPr kumimoji="1" lang="ja-JP" altLang="en-US" sz="2000" kern="1200" dirty="0">
                          <a:solidFill>
                            <a:schemeClr val="tx1"/>
                          </a:solidFill>
                          <a:effectLst/>
                          <a:latin typeface="+mn-lt"/>
                          <a:ea typeface="+mn-ea"/>
                          <a:cs typeface="Times New Roman" panose="02020603050405020304" pitchFamily="18" charset="0"/>
                        </a:rPr>
                        <a:t>作動薬</a:t>
                      </a:r>
                      <a:endParaRPr kumimoji="1" lang="zh-TW" altLang="en-US" sz="2000" kern="1200" dirty="0">
                        <a:solidFill>
                          <a:schemeClr val="tx1"/>
                        </a:solidFill>
                        <a:effectLst/>
                        <a:latin typeface="+mn-lt"/>
                        <a:ea typeface="+mn-ea"/>
                        <a:cs typeface="Times New Roman" panose="02020603050405020304" pitchFamily="18" charset="0"/>
                      </a:endParaRPr>
                    </a:p>
                  </a:txBody>
                  <a:tcPr marL="26543" marR="26543" marT="26543" marB="26543" anchor="ctr"/>
                </a:tc>
                <a:extLst>
                  <a:ext uri="{0D108BD9-81ED-4DB2-BD59-A6C34878D82A}">
                    <a16:rowId xmlns:a16="http://schemas.microsoft.com/office/drawing/2014/main" val="3090026226"/>
                  </a:ext>
                </a:extLst>
              </a:tr>
              <a:tr h="405332">
                <a:tc gridSpan="2" vMerge="1">
                  <a:txBody>
                    <a:bodyPr/>
                    <a:lstStyle/>
                    <a:p>
                      <a:r>
                        <a:rPr lang="ja-JP" altLang="en-US" sz="2400" b="0" dirty="0">
                          <a:effectLst/>
                          <a:latin typeface="+mn-lt"/>
                          <a:ea typeface="+mj-ea"/>
                          <a:cs typeface="Times New Roman" panose="02020603050405020304" pitchFamily="18" charset="0"/>
                        </a:rPr>
                        <a:t>分類</a:t>
                      </a:r>
                      <a:endParaRPr lang="ja-JP" altLang="en-US" sz="2000" b="0" dirty="0">
                        <a:effectLst/>
                        <a:latin typeface="+mn-lt"/>
                        <a:ea typeface="+mj-ea"/>
                        <a:cs typeface="Times New Roman" panose="02020603050405020304" pitchFamily="18" charset="0"/>
                      </a:endParaRPr>
                    </a:p>
                  </a:txBody>
                  <a:tcPr marL="19907" marR="19907" marT="19907" marB="19907" anchor="ctr">
                    <a:solidFill>
                      <a:schemeClr val="accent5">
                        <a:lumMod val="20000"/>
                        <a:lumOff val="80000"/>
                      </a:schemeClr>
                    </a:solidFill>
                  </a:tcPr>
                </a:tc>
                <a:tc hMerge="1" vMerge="1">
                  <a:txBody>
                    <a:bodyPr/>
                    <a:lstStyle/>
                    <a:p>
                      <a:endParaRPr kumimoji="1" lang="ja-JP" altLang="en-US"/>
                    </a:p>
                  </a:txBody>
                  <a:tcPr/>
                </a:tc>
                <a:tc gridSpan="2">
                  <a:txBody>
                    <a:bodyPr/>
                    <a:lstStyle/>
                    <a:p>
                      <a:pPr algn="ctr"/>
                      <a:r>
                        <a:rPr lang="zh-TW" altLang="en-US" sz="2400" dirty="0">
                          <a:effectLst/>
                          <a:latin typeface="+mn-lt"/>
                          <a:ea typeface="+mj-ea"/>
                          <a:cs typeface="Times New Roman" panose="02020603050405020304" pitchFamily="18" charset="0"/>
                        </a:rPr>
                        <a:t>短時間作用型</a:t>
                      </a:r>
                    </a:p>
                  </a:txBody>
                  <a:tcPr marL="26543" marR="26543" marT="26543" marB="26543" anchor="ctr"/>
                </a:tc>
                <a:tc hMerge="1">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endParaRPr lang="en-US" altLang="ja-JP" sz="1800" b="0" dirty="0">
                        <a:effectLst/>
                        <a:latin typeface="+mn-lt"/>
                        <a:ea typeface="+mn-ea"/>
                      </a:endParaRPr>
                    </a:p>
                  </a:txBody>
                  <a:tcPr marL="19907" marR="19907" marT="19907" marB="19907"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zh-TW" altLang="en-US" sz="2400" b="0" dirty="0">
                          <a:effectLst/>
                          <a:latin typeface="+mn-lt"/>
                          <a:ea typeface="+mn-ea"/>
                        </a:rPr>
                        <a:t>長時間作用型</a:t>
                      </a:r>
                      <a:endParaRPr lang="en-US" altLang="zh-TW" sz="1400" b="0" dirty="0">
                        <a:effectLst/>
                        <a:latin typeface="+mn-lt"/>
                        <a:ea typeface="+mn-ea"/>
                      </a:endParaRPr>
                    </a:p>
                  </a:txBody>
                  <a:tcPr marL="26543" marR="26543" marT="26543" marB="26543" anchor="ctr"/>
                </a:tc>
                <a:tc gridSpan="2">
                  <a:txBody>
                    <a:bodyPr/>
                    <a:lstStyle/>
                    <a:p>
                      <a:pPr algn="ctr"/>
                      <a:r>
                        <a:rPr lang="zh-TW" altLang="en-US" sz="2400" dirty="0">
                          <a:effectLst/>
                          <a:latin typeface="+mn-lt"/>
                          <a:ea typeface="+mj-ea"/>
                          <a:cs typeface="Times New Roman" panose="02020603050405020304" pitchFamily="18" charset="0"/>
                        </a:rPr>
                        <a:t>超長時間作用型</a:t>
                      </a:r>
                      <a:endParaRPr lang="en-US" altLang="zh-TW" sz="2400" dirty="0">
                        <a:effectLst/>
                        <a:latin typeface="+mn-lt"/>
                        <a:ea typeface="+mj-ea"/>
                        <a:cs typeface="Times New Roman" panose="02020603050405020304" pitchFamily="18" charset="0"/>
                      </a:endParaRPr>
                    </a:p>
                  </a:txBody>
                  <a:tcPr marL="26543" marR="26543" marT="26543" marB="26543" anchor="ctr"/>
                </a:tc>
                <a:tc hMerge="1">
                  <a:txBody>
                    <a:bodyPr/>
                    <a:lstStyle/>
                    <a:p>
                      <a:pPr algn="ctr"/>
                      <a:endParaRPr lang="ja-JP" altLang="en-US" sz="1800" dirty="0">
                        <a:effectLst/>
                        <a:latin typeface="+mn-lt"/>
                        <a:ea typeface="+mj-ea"/>
                        <a:cs typeface="Times New Roman" panose="02020603050405020304" pitchFamily="18" charset="0"/>
                      </a:endParaRPr>
                    </a:p>
                  </a:txBody>
                  <a:tcPr marL="19907" marR="19907" marT="19907" marB="19907" anchor="ctr"/>
                </a:tc>
                <a:tc>
                  <a:txBody>
                    <a:bodyPr/>
                    <a:lstStyle/>
                    <a:p>
                      <a:pPr algn="ctr"/>
                      <a:r>
                        <a:rPr lang="zh-TW" altLang="en-US" sz="2400" dirty="0">
                          <a:effectLst/>
                          <a:latin typeface="+mn-lt"/>
                          <a:ea typeface="+mj-ea"/>
                          <a:cs typeface="Times New Roman" panose="02020603050405020304" pitchFamily="18" charset="0"/>
                        </a:rPr>
                        <a:t>超長時間作用型</a:t>
                      </a:r>
                    </a:p>
                  </a:txBody>
                  <a:tcPr marL="26543" marR="26543" marT="26543" marB="26543" anchor="ctr"/>
                </a:tc>
                <a:extLst>
                  <a:ext uri="{0D108BD9-81ED-4DB2-BD59-A6C34878D82A}">
                    <a16:rowId xmlns:a16="http://schemas.microsoft.com/office/drawing/2014/main" val="3151655567"/>
                  </a:ext>
                </a:extLst>
              </a:tr>
              <a:tr h="317290">
                <a:tc gridSpan="2">
                  <a:txBody>
                    <a:bodyPr/>
                    <a:lstStyle/>
                    <a:p>
                      <a:r>
                        <a:rPr lang="ja-JP" altLang="en-US" sz="2400" b="1" dirty="0">
                          <a:effectLst/>
                        </a:rPr>
                        <a:t>製品名</a:t>
                      </a:r>
                      <a:r>
                        <a:rPr lang="ja-JP" altLang="en-US" sz="1400" b="0" dirty="0">
                          <a:effectLst/>
                        </a:rPr>
                        <a:t>（いずれも皮下注）</a:t>
                      </a:r>
                      <a:endParaRPr lang="ja-JP" altLang="en-US" sz="2400" b="0" dirty="0">
                        <a:effectLst/>
                        <a:latin typeface="+mn-lt"/>
                        <a:ea typeface="+mj-ea"/>
                        <a:cs typeface="Times New Roman" panose="02020603050405020304" pitchFamily="18" charset="0"/>
                      </a:endParaRP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algn="ctr"/>
                      <a:r>
                        <a:rPr lang="ja-JP" altLang="en-US" sz="2400" b="0" dirty="0">
                          <a:effectLst/>
                          <a:latin typeface="+mn-lt"/>
                          <a:ea typeface="+mn-ea"/>
                        </a:rPr>
                        <a:t>バイエッタ</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ja-JP" altLang="en-US" sz="2400" b="0" dirty="0">
                          <a:effectLst/>
                          <a:latin typeface="+mn-lt"/>
                          <a:ea typeface="+mn-ea"/>
                        </a:rPr>
                        <a:t>リキスミア</a:t>
                      </a:r>
                      <a:endParaRPr lang="en-US" altLang="ja-JP" sz="2400" b="0" dirty="0">
                        <a:effectLst/>
                        <a:latin typeface="+mn-lt"/>
                        <a:ea typeface="+mn-ea"/>
                      </a:endParaRPr>
                    </a:p>
                  </a:txBody>
                  <a:tcPr marL="26543" marR="26543" marT="26543" marB="26543"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ja-JP" altLang="en-US" sz="2400" b="0" dirty="0">
                          <a:effectLst/>
                          <a:latin typeface="+mn-lt"/>
                          <a:ea typeface="+mn-ea"/>
                        </a:rPr>
                        <a:t>ビクトーザ</a:t>
                      </a:r>
                      <a:endParaRPr lang="en-US" altLang="ja-JP" sz="2400" b="0" dirty="0">
                        <a:effectLst/>
                        <a:latin typeface="+mn-lt"/>
                        <a:ea typeface="+mn-ea"/>
                      </a:endParaRPr>
                    </a:p>
                  </a:txBody>
                  <a:tcPr marL="26543" marR="26543" marT="26543" marB="26543" anchor="ctr"/>
                </a:tc>
                <a:tc>
                  <a:txBody>
                    <a:bodyPr/>
                    <a:lstStyle/>
                    <a:p>
                      <a:pPr algn="ctr"/>
                      <a:r>
                        <a:rPr lang="ja-JP" altLang="en-US" sz="2400" b="0" dirty="0">
                          <a:effectLst/>
                          <a:latin typeface="+mn-lt"/>
                          <a:ea typeface="+mn-ea"/>
                        </a:rPr>
                        <a:t>トルリシティ</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b="0" dirty="0">
                          <a:effectLst/>
                          <a:latin typeface="+mn-lt"/>
                          <a:ea typeface="+mn-ea"/>
                        </a:rPr>
                        <a:t>オゼンピック</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b="0" dirty="0">
                          <a:effectLst/>
                          <a:latin typeface="+mn-lt"/>
                          <a:ea typeface="+mn-ea"/>
                        </a:rPr>
                        <a:t>マンジャロ</a:t>
                      </a:r>
                      <a:endParaRPr lang="ja-JP" altLang="en-US" sz="2400" dirty="0">
                        <a:effectLst/>
                        <a:latin typeface="+mn-lt"/>
                        <a:ea typeface="+mj-ea"/>
                        <a:cs typeface="Times New Roman" panose="02020603050405020304" pitchFamily="18" charset="0"/>
                      </a:endParaRPr>
                    </a:p>
                  </a:txBody>
                  <a:tcPr marL="26543" marR="26543" marT="26543" marB="26543" anchor="ctr"/>
                </a:tc>
                <a:extLst>
                  <a:ext uri="{0D108BD9-81ED-4DB2-BD59-A6C34878D82A}">
                    <a16:rowId xmlns:a16="http://schemas.microsoft.com/office/drawing/2014/main" val="10000"/>
                  </a:ext>
                </a:extLst>
              </a:tr>
              <a:tr h="317290">
                <a:tc gridSpan="2">
                  <a:txBody>
                    <a:bodyPr/>
                    <a:lstStyle/>
                    <a:p>
                      <a:r>
                        <a:rPr lang="ja-JP" altLang="en-US" sz="2400" b="1" dirty="0">
                          <a:effectLst/>
                        </a:rPr>
                        <a:t>一般名</a:t>
                      </a:r>
                      <a:endParaRPr lang="ja-JP" altLang="en-US" sz="2400" b="1" dirty="0">
                        <a:effectLst/>
                        <a:latin typeface="+mn-lt"/>
                        <a:ea typeface="+mj-ea"/>
                        <a:cs typeface="Times New Roman" panose="02020603050405020304" pitchFamily="18" charset="0"/>
                      </a:endParaRP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algn="ctr"/>
                      <a:r>
                        <a:rPr lang="ja-JP" altLang="en-US" sz="2400" b="0" dirty="0">
                          <a:effectLst/>
                          <a:latin typeface="+mn-lt"/>
                          <a:ea typeface="+mn-ea"/>
                        </a:rPr>
                        <a:t>エキセナチド</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b="0" dirty="0">
                          <a:effectLst/>
                          <a:latin typeface="+mn-lt"/>
                          <a:ea typeface="+mn-ea"/>
                        </a:rPr>
                        <a:t>リキシセナチド</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b="0" dirty="0">
                          <a:effectLst/>
                          <a:latin typeface="+mn-lt"/>
                          <a:ea typeface="+mn-ea"/>
                        </a:rPr>
                        <a:t>リラグルチド</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b="0" dirty="0">
                          <a:effectLst/>
                          <a:latin typeface="+mn-lt"/>
                          <a:ea typeface="+mn-ea"/>
                        </a:rPr>
                        <a:t>デュラグルチド</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b="0" dirty="0">
                          <a:effectLst/>
                          <a:latin typeface="+mn-lt"/>
                          <a:ea typeface="+mn-ea"/>
                        </a:rPr>
                        <a:t>セマグルチド</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b="0" dirty="0">
                          <a:effectLst/>
                          <a:latin typeface="+mn-lt"/>
                          <a:ea typeface="+mn-ea"/>
                        </a:rPr>
                        <a:t>チルゼパチド</a:t>
                      </a:r>
                      <a:endParaRPr lang="ja-JP" altLang="en-US" sz="2400" dirty="0">
                        <a:effectLst/>
                        <a:latin typeface="+mn-lt"/>
                        <a:ea typeface="+mj-ea"/>
                        <a:cs typeface="Times New Roman" panose="02020603050405020304" pitchFamily="18" charset="0"/>
                      </a:endParaRPr>
                    </a:p>
                  </a:txBody>
                  <a:tcPr marL="26543" marR="26543" marT="26543" marB="26543" anchor="ctr"/>
                </a:tc>
                <a:extLst>
                  <a:ext uri="{0D108BD9-81ED-4DB2-BD59-A6C34878D82A}">
                    <a16:rowId xmlns:a16="http://schemas.microsoft.com/office/drawing/2014/main" val="10001"/>
                  </a:ext>
                </a:extLst>
              </a:tr>
              <a:tr h="525096">
                <a:tc gridSpan="2">
                  <a:txBody>
                    <a:bodyPr/>
                    <a:lstStyle/>
                    <a:p>
                      <a:r>
                        <a:rPr lang="ja-JP" altLang="en-US" sz="2400" b="1" dirty="0">
                          <a:effectLst/>
                          <a:latin typeface="+mn-lt"/>
                          <a:ea typeface="+mj-ea"/>
                          <a:cs typeface="Times New Roman" panose="02020603050405020304" pitchFamily="18" charset="0"/>
                        </a:rPr>
                        <a:t>規格・デバイス</a:t>
                      </a: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algn="ctr"/>
                      <a:r>
                        <a:rPr lang="en-US" altLang="ja-JP" sz="2100" dirty="0">
                          <a:effectLst/>
                          <a:latin typeface="+mn-lt"/>
                          <a:ea typeface="+mj-ea"/>
                          <a:cs typeface="Times New Roman" panose="02020603050405020304" pitchFamily="18" charset="0"/>
                        </a:rPr>
                        <a:t>5µg/1</a:t>
                      </a:r>
                      <a:r>
                        <a:rPr kumimoji="1" lang="en-US" altLang="ja-JP" sz="2100" kern="1200" dirty="0">
                          <a:solidFill>
                            <a:schemeClr val="tx1"/>
                          </a:solidFill>
                          <a:effectLst/>
                          <a:latin typeface="+mn-lt"/>
                          <a:ea typeface="+mn-ea"/>
                          <a:cs typeface="Times New Roman" panose="02020603050405020304" pitchFamily="18" charset="0"/>
                        </a:rPr>
                        <a:t>µg</a:t>
                      </a:r>
                      <a:br>
                        <a:rPr kumimoji="1" lang="en-US" altLang="ja-JP" sz="2100" kern="1200" dirty="0">
                          <a:solidFill>
                            <a:schemeClr val="tx1"/>
                          </a:solidFill>
                          <a:effectLst/>
                          <a:latin typeface="+mn-lt"/>
                          <a:ea typeface="+mn-ea"/>
                          <a:cs typeface="Times New Roman" panose="02020603050405020304" pitchFamily="18" charset="0"/>
                        </a:rPr>
                      </a:br>
                      <a:r>
                        <a:rPr lang="ja-JP" altLang="en-US" sz="2100" dirty="0">
                          <a:effectLst/>
                          <a:latin typeface="+mn-lt"/>
                          <a:ea typeface="+mj-ea"/>
                          <a:cs typeface="Times New Roman" panose="02020603050405020304" pitchFamily="18" charset="0"/>
                        </a:rPr>
                        <a:t>ペン</a:t>
                      </a:r>
                      <a:r>
                        <a:rPr lang="en-US" altLang="ja-JP" sz="2100" dirty="0">
                          <a:effectLst/>
                          <a:latin typeface="+mn-lt"/>
                          <a:ea typeface="+mj-ea"/>
                          <a:cs typeface="Times New Roman" panose="02020603050405020304" pitchFamily="18" charset="0"/>
                        </a:rPr>
                        <a:t>300</a:t>
                      </a:r>
                      <a:endParaRPr lang="ja-JP" altLang="en-US" sz="2100" dirty="0">
                        <a:effectLst/>
                        <a:latin typeface="+mn-lt"/>
                        <a:ea typeface="+mj-ea"/>
                        <a:cs typeface="Times New Roman" panose="02020603050405020304" pitchFamily="18" charset="0"/>
                      </a:endParaRPr>
                    </a:p>
                  </a:txBody>
                  <a:tcPr marL="26543" marR="26543" marT="26543" marB="26543" anchor="ctr"/>
                </a:tc>
                <a:tc>
                  <a:txBody>
                    <a:bodyPr/>
                    <a:lstStyle/>
                    <a:p>
                      <a:pPr algn="ctr"/>
                      <a:r>
                        <a:rPr lang="el-GR" altLang="ja-JP" sz="2100" dirty="0">
                          <a:effectLst/>
                          <a:latin typeface="+mn-lt"/>
                          <a:ea typeface="+mj-ea"/>
                          <a:cs typeface="Times New Roman" panose="02020603050405020304" pitchFamily="18" charset="0"/>
                        </a:rPr>
                        <a:t>300μ</a:t>
                      </a:r>
                      <a:r>
                        <a:rPr lang="en-US" altLang="ja-JP" sz="2100" dirty="0">
                          <a:effectLst/>
                          <a:latin typeface="+mn-lt"/>
                          <a:ea typeface="+mj-ea"/>
                          <a:cs typeface="Times New Roman" panose="02020603050405020304" pitchFamily="18" charset="0"/>
                        </a:rPr>
                        <a:t>g</a:t>
                      </a:r>
                      <a:r>
                        <a:rPr lang="ja-JP" altLang="en-US" sz="2100" dirty="0">
                          <a:effectLst/>
                          <a:latin typeface="+mn-lt"/>
                          <a:ea typeface="+mj-ea"/>
                          <a:cs typeface="Times New Roman" panose="02020603050405020304" pitchFamily="18" charset="0"/>
                        </a:rPr>
                        <a:t>ペン</a:t>
                      </a:r>
                    </a:p>
                  </a:txBody>
                  <a:tcPr marL="26543" marR="26543" marT="26543" marB="26543" anchor="ctr"/>
                </a:tc>
                <a:tc>
                  <a:txBody>
                    <a:bodyPr/>
                    <a:lstStyle/>
                    <a:p>
                      <a:pPr algn="ctr"/>
                      <a:r>
                        <a:rPr lang="en-US" altLang="ja-JP" sz="2100" dirty="0">
                          <a:effectLst/>
                          <a:latin typeface="+mn-lt"/>
                          <a:ea typeface="+mj-ea"/>
                          <a:cs typeface="Times New Roman" panose="02020603050405020304" pitchFamily="18" charset="0"/>
                        </a:rPr>
                        <a:t>18mg</a:t>
                      </a:r>
                      <a:r>
                        <a:rPr lang="ja-JP" altLang="en-US" sz="2100" dirty="0">
                          <a:effectLst/>
                          <a:latin typeface="+mn-lt"/>
                          <a:ea typeface="+mj-ea"/>
                          <a:cs typeface="Times New Roman" panose="02020603050405020304" pitchFamily="18" charset="0"/>
                        </a:rPr>
                        <a:t>ペン</a:t>
                      </a:r>
                    </a:p>
                  </a:txBody>
                  <a:tcPr marL="26543" marR="26543" marT="26543" marB="26543" anchor="ctr"/>
                </a:tc>
                <a:tc>
                  <a:txBody>
                    <a:bodyPr/>
                    <a:lstStyle/>
                    <a:p>
                      <a:pPr algn="ctr"/>
                      <a:r>
                        <a:rPr lang="en-US" altLang="ja-JP" sz="2100" dirty="0">
                          <a:effectLst/>
                          <a:latin typeface="+mn-lt"/>
                          <a:ea typeface="+mj-ea"/>
                          <a:cs typeface="Times New Roman" panose="02020603050405020304" pitchFamily="18" charset="0"/>
                        </a:rPr>
                        <a:t>0.75mg</a:t>
                      </a:r>
                      <a:r>
                        <a:rPr lang="ja-JP" altLang="en-US" sz="2100" dirty="0">
                          <a:effectLst/>
                          <a:latin typeface="+mn-lt"/>
                          <a:ea typeface="+mj-ea"/>
                          <a:cs typeface="Times New Roman" panose="02020603050405020304" pitchFamily="18" charset="0"/>
                        </a:rPr>
                        <a:t>アテオス</a:t>
                      </a:r>
                    </a:p>
                  </a:txBody>
                  <a:tcPr marL="26543" marR="26543" marT="26543" marB="26543" anchor="ctr"/>
                </a:tc>
                <a:tc>
                  <a:txBody>
                    <a:bodyPr/>
                    <a:lstStyle/>
                    <a:p>
                      <a:pPr algn="ctr"/>
                      <a:r>
                        <a:rPr lang="en-US" altLang="ja-JP" sz="1600" dirty="0">
                          <a:effectLst/>
                          <a:latin typeface="+mn-lt"/>
                          <a:ea typeface="+mj-ea"/>
                          <a:cs typeface="Times New Roman" panose="02020603050405020304" pitchFamily="18" charset="0"/>
                        </a:rPr>
                        <a:t>0.25mg/0.5mg/</a:t>
                      </a:r>
                      <a:br>
                        <a:rPr lang="en-US" altLang="ja-JP" sz="1600" dirty="0">
                          <a:effectLst/>
                          <a:latin typeface="+mn-lt"/>
                          <a:ea typeface="+mj-ea"/>
                          <a:cs typeface="Times New Roman" panose="02020603050405020304" pitchFamily="18" charset="0"/>
                        </a:rPr>
                      </a:br>
                      <a:r>
                        <a:rPr lang="en-US" altLang="ja-JP" sz="1600" dirty="0">
                          <a:effectLst/>
                          <a:latin typeface="+mn-lt"/>
                          <a:ea typeface="+mj-ea"/>
                          <a:cs typeface="Times New Roman" panose="02020603050405020304" pitchFamily="18" charset="0"/>
                        </a:rPr>
                        <a:t>1.0mgSD</a:t>
                      </a:r>
                      <a:r>
                        <a:rPr lang="ja-JP" altLang="en-US" sz="1600" dirty="0">
                          <a:effectLst/>
                          <a:latin typeface="+mn-lt"/>
                          <a:ea typeface="+mj-ea"/>
                          <a:cs typeface="Times New Roman" panose="02020603050405020304" pitchFamily="18" charset="0"/>
                        </a:rPr>
                        <a:t>、</a:t>
                      </a:r>
                      <a:r>
                        <a:rPr lang="en-US" altLang="ja-JP" sz="1600" dirty="0">
                          <a:effectLst/>
                          <a:latin typeface="+mn-lt"/>
                          <a:ea typeface="+mj-ea"/>
                          <a:cs typeface="Times New Roman" panose="02020603050405020304" pitchFamily="18" charset="0"/>
                        </a:rPr>
                        <a:t>2mg</a:t>
                      </a:r>
                      <a:r>
                        <a:rPr lang="ja-JP" altLang="en-US" sz="1600" dirty="0">
                          <a:effectLst/>
                          <a:latin typeface="+mn-lt"/>
                          <a:ea typeface="+mj-ea"/>
                          <a:cs typeface="Times New Roman" panose="02020603050405020304" pitchFamily="18" charset="0"/>
                        </a:rPr>
                        <a:t>ペン</a:t>
                      </a:r>
                      <a:endParaRPr lang="ja-JP" altLang="en-US" sz="2100" dirty="0">
                        <a:effectLst/>
                        <a:latin typeface="+mn-lt"/>
                        <a:ea typeface="+mj-ea"/>
                        <a:cs typeface="Times New Roman" panose="02020603050405020304" pitchFamily="18" charset="0"/>
                      </a:endParaRPr>
                    </a:p>
                  </a:txBody>
                  <a:tcPr marL="26543" marR="26543" marT="26543" marB="26543" anchor="ctr"/>
                </a:tc>
                <a:tc>
                  <a:txBody>
                    <a:bodyPr/>
                    <a:lstStyle/>
                    <a:p>
                      <a:pPr algn="ctr"/>
                      <a:r>
                        <a:rPr lang="en-US" altLang="ja-JP" sz="1600" dirty="0">
                          <a:effectLst/>
                          <a:latin typeface="+mn-lt"/>
                          <a:ea typeface="+mj-ea"/>
                          <a:cs typeface="Times New Roman" panose="02020603050405020304" pitchFamily="18" charset="0"/>
                        </a:rPr>
                        <a:t>2.5mg/5mg/7.5mg/10mg/</a:t>
                      </a:r>
                      <a:br>
                        <a:rPr lang="en-US" altLang="ja-JP" sz="1600" dirty="0">
                          <a:effectLst/>
                          <a:latin typeface="+mn-lt"/>
                          <a:ea typeface="+mj-ea"/>
                          <a:cs typeface="Times New Roman" panose="02020603050405020304" pitchFamily="18" charset="0"/>
                        </a:rPr>
                      </a:br>
                      <a:r>
                        <a:rPr lang="en-US" altLang="ja-JP" sz="1600" dirty="0">
                          <a:effectLst/>
                          <a:latin typeface="+mn-lt"/>
                          <a:ea typeface="+mj-ea"/>
                          <a:cs typeface="Times New Roman" panose="02020603050405020304" pitchFamily="18" charset="0"/>
                        </a:rPr>
                        <a:t>12.5mg/15mg</a:t>
                      </a:r>
                      <a:r>
                        <a:rPr lang="ja-JP" altLang="en-US" sz="1600" dirty="0">
                          <a:effectLst/>
                          <a:latin typeface="+mn-lt"/>
                          <a:ea typeface="+mj-ea"/>
                          <a:cs typeface="Times New Roman" panose="02020603050405020304" pitchFamily="18" charset="0"/>
                        </a:rPr>
                        <a:t>アテオス</a:t>
                      </a:r>
                    </a:p>
                  </a:txBody>
                  <a:tcPr marL="26543" marR="26543" marT="26543" marB="26543" anchor="ctr"/>
                </a:tc>
                <a:extLst>
                  <a:ext uri="{0D108BD9-81ED-4DB2-BD59-A6C34878D82A}">
                    <a16:rowId xmlns:a16="http://schemas.microsoft.com/office/drawing/2014/main" val="4090449977"/>
                  </a:ext>
                </a:extLst>
              </a:tr>
              <a:tr h="525096">
                <a:tc gridSpan="2">
                  <a:txBody>
                    <a:bodyPr/>
                    <a:lstStyle/>
                    <a:p>
                      <a:r>
                        <a:rPr lang="ja-JP" altLang="en-US" sz="2400" b="1" dirty="0">
                          <a:effectLst/>
                          <a:latin typeface="+mn-lt"/>
                          <a:ea typeface="+mj-ea"/>
                          <a:cs typeface="Times New Roman" panose="02020603050405020304" pitchFamily="18" charset="0"/>
                        </a:rPr>
                        <a:t>用法</a:t>
                      </a: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en-US" altLang="ja-JP" sz="2100" b="0" dirty="0">
                          <a:effectLst/>
                          <a:latin typeface="+mn-lt"/>
                          <a:ea typeface="+mn-ea"/>
                        </a:rPr>
                        <a:t>1</a:t>
                      </a:r>
                      <a:r>
                        <a:rPr lang="ja-JP" altLang="en-US" sz="2100" b="0" dirty="0">
                          <a:effectLst/>
                          <a:latin typeface="+mn-lt"/>
                          <a:ea typeface="+mn-ea"/>
                        </a:rPr>
                        <a:t>日</a:t>
                      </a:r>
                      <a:r>
                        <a:rPr lang="en-US" altLang="ja-JP" sz="2100" b="0" dirty="0">
                          <a:effectLst/>
                          <a:latin typeface="+mn-lt"/>
                          <a:ea typeface="+mn-ea"/>
                        </a:rPr>
                        <a:t>2</a:t>
                      </a:r>
                      <a:r>
                        <a:rPr lang="ja-JP" altLang="en-US" sz="2100" b="0" dirty="0">
                          <a:effectLst/>
                          <a:latin typeface="+mn-lt"/>
                          <a:ea typeface="+mn-ea"/>
                        </a:rPr>
                        <a:t>回</a:t>
                      </a:r>
                      <a:r>
                        <a:rPr lang="zh-CN" altLang="en-US" sz="2100" b="0" dirty="0">
                          <a:effectLst/>
                          <a:latin typeface="+mn-lt"/>
                          <a:ea typeface="+mn-ea"/>
                        </a:rPr>
                        <a:t>朝夕食前</a:t>
                      </a:r>
                      <a:br>
                        <a:rPr lang="en-US" altLang="zh-CN" sz="2100" b="0" dirty="0">
                          <a:effectLst/>
                          <a:latin typeface="+mn-lt"/>
                          <a:ea typeface="+mn-ea"/>
                        </a:rPr>
                      </a:br>
                      <a:r>
                        <a:rPr lang="en-US" altLang="ja-JP" sz="2100" b="0" dirty="0">
                          <a:effectLst/>
                          <a:latin typeface="+mn-lt"/>
                          <a:ea typeface="+mn-ea"/>
                        </a:rPr>
                        <a:t>1</a:t>
                      </a:r>
                      <a:r>
                        <a:rPr lang="ja-JP" altLang="en-US" sz="2100" b="0" dirty="0">
                          <a:effectLst/>
                          <a:latin typeface="+mn-lt"/>
                          <a:ea typeface="+mn-ea"/>
                        </a:rPr>
                        <a:t>時間</a:t>
                      </a:r>
                      <a:r>
                        <a:rPr lang="zh-CN" altLang="en-US" sz="2100" b="0" dirty="0">
                          <a:effectLst/>
                          <a:latin typeface="+mn-lt"/>
                          <a:ea typeface="+mn-ea"/>
                        </a:rPr>
                        <a:t>以内</a:t>
                      </a:r>
                      <a:endParaRPr lang="ja-JP" altLang="en-US" sz="2100" b="0" dirty="0">
                        <a:effectLst/>
                        <a:latin typeface="+mn-lt"/>
                        <a:ea typeface="+mn-ea"/>
                      </a:endParaRPr>
                    </a:p>
                  </a:txBody>
                  <a:tcPr marL="26543" marR="26543" marT="26543" marB="26543"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en-US" altLang="ja-JP" sz="2100" b="0" dirty="0">
                          <a:effectLst/>
                          <a:latin typeface="+mn-lt"/>
                          <a:ea typeface="+mn-ea"/>
                        </a:rPr>
                        <a:t>1</a:t>
                      </a:r>
                      <a:r>
                        <a:rPr lang="ja-JP" altLang="en-US" sz="2100" b="0" dirty="0">
                          <a:effectLst/>
                          <a:latin typeface="+mn-lt"/>
                          <a:ea typeface="+mn-ea"/>
                        </a:rPr>
                        <a:t>日</a:t>
                      </a:r>
                      <a:r>
                        <a:rPr lang="en-US" altLang="ja-JP" sz="2100" b="0" dirty="0">
                          <a:effectLst/>
                          <a:latin typeface="+mn-lt"/>
                          <a:ea typeface="+mn-ea"/>
                        </a:rPr>
                        <a:t>1</a:t>
                      </a:r>
                      <a:r>
                        <a:rPr lang="ja-JP" altLang="en-US" sz="2100" b="0" dirty="0">
                          <a:effectLst/>
                          <a:latin typeface="+mn-lt"/>
                          <a:ea typeface="+mn-ea"/>
                        </a:rPr>
                        <a:t>回</a:t>
                      </a:r>
                      <a:r>
                        <a:rPr lang="zh-TW" altLang="en-US" sz="2100" b="0" dirty="0">
                          <a:effectLst/>
                          <a:latin typeface="+mn-lt"/>
                          <a:ea typeface="+mn-ea"/>
                        </a:rPr>
                        <a:t>朝食前</a:t>
                      </a:r>
                      <a:br>
                        <a:rPr lang="en-US" altLang="zh-TW" sz="2100" b="0" dirty="0">
                          <a:effectLst/>
                          <a:latin typeface="+mn-lt"/>
                          <a:ea typeface="+mn-ea"/>
                        </a:rPr>
                      </a:br>
                      <a:r>
                        <a:rPr lang="en-US" altLang="zh-TW" sz="2100" b="0" dirty="0">
                          <a:effectLst/>
                          <a:latin typeface="+mn-lt"/>
                          <a:ea typeface="+mn-ea"/>
                        </a:rPr>
                        <a:t>1</a:t>
                      </a:r>
                      <a:r>
                        <a:rPr lang="zh-TW" altLang="en-US" sz="2100" b="0" dirty="0">
                          <a:effectLst/>
                          <a:latin typeface="+mn-lt"/>
                          <a:ea typeface="+mn-ea"/>
                        </a:rPr>
                        <a:t>時間以内</a:t>
                      </a:r>
                      <a:endParaRPr lang="ja-JP" altLang="en-US" sz="2100" b="0" dirty="0">
                        <a:effectLst/>
                        <a:latin typeface="+mn-lt"/>
                        <a:ea typeface="+mn-ea"/>
                      </a:endParaRPr>
                    </a:p>
                  </a:txBody>
                  <a:tcPr marL="26543" marR="26543" marT="26543" marB="26543" anchor="ctr"/>
                </a:tc>
                <a:tc>
                  <a:txBody>
                    <a:bodyPr/>
                    <a:lstStyle/>
                    <a:p>
                      <a:pPr algn="ctr"/>
                      <a:r>
                        <a:rPr lang="en-US" altLang="ja-JP" sz="2100" dirty="0">
                          <a:effectLst/>
                          <a:latin typeface="+mn-lt"/>
                          <a:ea typeface="+mj-ea"/>
                          <a:cs typeface="Times New Roman" panose="02020603050405020304" pitchFamily="18" charset="0"/>
                        </a:rPr>
                        <a:t>1</a:t>
                      </a:r>
                      <a:r>
                        <a:rPr lang="ja-JP" altLang="en-US" sz="2100" dirty="0">
                          <a:effectLst/>
                          <a:latin typeface="+mn-lt"/>
                          <a:ea typeface="+mj-ea"/>
                          <a:cs typeface="Times New Roman" panose="02020603050405020304" pitchFamily="18" charset="0"/>
                        </a:rPr>
                        <a:t>日</a:t>
                      </a:r>
                      <a:r>
                        <a:rPr lang="en-US" altLang="ja-JP" sz="2100" dirty="0">
                          <a:effectLst/>
                          <a:latin typeface="+mn-lt"/>
                          <a:ea typeface="+mj-ea"/>
                          <a:cs typeface="Times New Roman" panose="02020603050405020304" pitchFamily="18" charset="0"/>
                        </a:rPr>
                        <a:t>1</a:t>
                      </a:r>
                      <a:r>
                        <a:rPr lang="ja-JP" altLang="en-US" sz="2100" dirty="0">
                          <a:effectLst/>
                          <a:latin typeface="+mn-lt"/>
                          <a:ea typeface="+mj-ea"/>
                          <a:cs typeface="Times New Roman" panose="02020603050405020304" pitchFamily="18" charset="0"/>
                        </a:rPr>
                        <a:t>回朝又は夕</a:t>
                      </a:r>
                      <a:br>
                        <a:rPr lang="ja-JP" altLang="en-US" sz="2100" dirty="0">
                          <a:effectLst/>
                          <a:latin typeface="+mn-lt"/>
                          <a:ea typeface="+mj-ea"/>
                          <a:cs typeface="Times New Roman" panose="02020603050405020304" pitchFamily="18" charset="0"/>
                        </a:rPr>
                      </a:br>
                      <a:r>
                        <a:rPr lang="ja-JP" altLang="en-US" sz="2100" dirty="0">
                          <a:effectLst/>
                          <a:latin typeface="+mn-lt"/>
                          <a:ea typeface="+mj-ea"/>
                          <a:cs typeface="Times New Roman" panose="02020603050405020304" pitchFamily="18" charset="0"/>
                        </a:rPr>
                        <a:t>（同時刻）</a:t>
                      </a:r>
                    </a:p>
                  </a:txBody>
                  <a:tcPr marL="26543" marR="26543" marT="26543" marB="26543" anchor="ctr"/>
                </a:tc>
                <a:tc gridSpan="3">
                  <a:txBody>
                    <a:bodyPr/>
                    <a:lstStyle/>
                    <a:p>
                      <a:pPr algn="ctr"/>
                      <a:r>
                        <a:rPr lang="zh-TW" altLang="en-US" sz="2100" dirty="0">
                          <a:effectLst/>
                          <a:latin typeface="+mn-lt"/>
                          <a:ea typeface="+mj-ea"/>
                          <a:cs typeface="Times New Roman" panose="02020603050405020304" pitchFamily="18" charset="0"/>
                        </a:rPr>
                        <a:t>週</a:t>
                      </a:r>
                      <a:r>
                        <a:rPr lang="en-US" altLang="zh-TW" sz="2100" dirty="0">
                          <a:effectLst/>
                          <a:latin typeface="+mn-lt"/>
                          <a:ea typeface="+mj-ea"/>
                          <a:cs typeface="Times New Roman" panose="02020603050405020304" pitchFamily="18" charset="0"/>
                        </a:rPr>
                        <a:t>1</a:t>
                      </a:r>
                      <a:r>
                        <a:rPr lang="zh-TW" altLang="en-US" sz="2100" dirty="0">
                          <a:effectLst/>
                          <a:latin typeface="+mn-lt"/>
                          <a:ea typeface="+mj-ea"/>
                          <a:cs typeface="Times New Roman" panose="02020603050405020304" pitchFamily="18" charset="0"/>
                        </a:rPr>
                        <a:t>回（同一曜日）</a:t>
                      </a:r>
                    </a:p>
                  </a:txBody>
                  <a:tcPr marL="26543" marR="26543" marT="26543" marB="26543" anchor="ctr"/>
                </a:tc>
                <a:tc hMerge="1">
                  <a:txBody>
                    <a:bodyPr/>
                    <a:lstStyle/>
                    <a:p>
                      <a:pPr algn="ctr"/>
                      <a:endParaRPr lang="ja-JP" altLang="en-US" sz="1400" dirty="0">
                        <a:effectLst/>
                        <a:latin typeface="+mn-lt"/>
                        <a:ea typeface="+mj-ea"/>
                        <a:cs typeface="Times New Roman" panose="02020603050405020304" pitchFamily="18" charset="0"/>
                      </a:endParaRPr>
                    </a:p>
                  </a:txBody>
                  <a:tcPr marL="19907" marR="19907" marT="19907" marB="19907" anchor="ctr"/>
                </a:tc>
                <a:tc hMerge="1">
                  <a:txBody>
                    <a:bodyPr/>
                    <a:lstStyle/>
                    <a:p>
                      <a:pPr algn="ctr"/>
                      <a:endParaRPr lang="ja-JP" altLang="en-US" sz="1400" dirty="0">
                        <a:effectLst/>
                        <a:latin typeface="+mn-lt"/>
                        <a:ea typeface="+mj-ea"/>
                        <a:cs typeface="Times New Roman" panose="02020603050405020304" pitchFamily="18" charset="0"/>
                      </a:endParaRPr>
                    </a:p>
                  </a:txBody>
                  <a:tcPr marL="19907" marR="19907" marT="19907" marB="19907" anchor="ctr"/>
                </a:tc>
                <a:extLst>
                  <a:ext uri="{0D108BD9-81ED-4DB2-BD59-A6C34878D82A}">
                    <a16:rowId xmlns:a16="http://schemas.microsoft.com/office/drawing/2014/main" val="10004"/>
                  </a:ext>
                </a:extLst>
              </a:tr>
              <a:tr h="317290">
                <a:tc gridSpan="2">
                  <a:txBody>
                    <a:bodyPr/>
                    <a:lstStyle/>
                    <a:p>
                      <a:r>
                        <a:rPr lang="ja-JP" altLang="en-US" sz="2400" b="1" dirty="0">
                          <a:effectLst/>
                          <a:latin typeface="+mn-lt"/>
                          <a:ea typeface="+mj-ea"/>
                          <a:cs typeface="Times New Roman" panose="02020603050405020304" pitchFamily="18" charset="0"/>
                        </a:rPr>
                        <a:t>初期用量</a:t>
                      </a:r>
                      <a:r>
                        <a:rPr lang="en-US" altLang="ja-JP" sz="2400" b="1" dirty="0">
                          <a:effectLst/>
                          <a:latin typeface="+mn-lt"/>
                          <a:ea typeface="+mj-ea"/>
                          <a:cs typeface="Times New Roman" panose="02020603050405020304" pitchFamily="18" charset="0"/>
                        </a:rPr>
                        <a:t>/</a:t>
                      </a:r>
                      <a:r>
                        <a:rPr lang="ja-JP" altLang="en-US" sz="2400" b="1" dirty="0">
                          <a:effectLst/>
                          <a:latin typeface="+mn-lt"/>
                          <a:ea typeface="+mj-ea"/>
                          <a:cs typeface="Times New Roman" panose="02020603050405020304" pitchFamily="18" charset="0"/>
                        </a:rPr>
                        <a:t>回</a:t>
                      </a:r>
                    </a:p>
                  </a:txBody>
                  <a:tcPr marL="26543" marR="26543" marT="26543" marB="26543" anchor="ctr">
                    <a:lnB w="12700" cap="flat" cmpd="sng" algn="ctr">
                      <a:no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rowSpan="2">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en-US" altLang="ja-JP" sz="2400" b="0" dirty="0">
                          <a:effectLst/>
                          <a:latin typeface="+mn-lt"/>
                          <a:ea typeface="+mn-ea"/>
                        </a:rPr>
                        <a:t>5µg</a:t>
                      </a:r>
                    </a:p>
                  </a:txBody>
                  <a:tcPr marL="26543" marR="26543" marT="26543" marB="26543"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el-GR" altLang="ja-JP" sz="2400" b="0" dirty="0">
                          <a:effectLst/>
                          <a:latin typeface="+mn-lt"/>
                          <a:ea typeface="+mn-ea"/>
                        </a:rPr>
                        <a:t>10μ</a:t>
                      </a:r>
                      <a:r>
                        <a:rPr lang="en-US" altLang="ja-JP" sz="2400" b="0" dirty="0">
                          <a:effectLst/>
                          <a:latin typeface="+mn-lt"/>
                          <a:ea typeface="+mn-ea"/>
                        </a:rPr>
                        <a:t>g</a:t>
                      </a:r>
                    </a:p>
                  </a:txBody>
                  <a:tcPr marL="26543" marR="26543" marT="26543" marB="26543" anchor="ctr"/>
                </a:tc>
                <a:tc>
                  <a:txBody>
                    <a:bodyPr/>
                    <a:lstStyle/>
                    <a:p>
                      <a:pPr algn="ctr"/>
                      <a:r>
                        <a:rPr lang="en-US" altLang="ja-JP" sz="2400" dirty="0">
                          <a:effectLst/>
                          <a:latin typeface="+mn-lt"/>
                          <a:ea typeface="+mj-ea"/>
                          <a:cs typeface="Times New Roman" panose="02020603050405020304" pitchFamily="18" charset="0"/>
                        </a:rPr>
                        <a:t>0.3mg</a:t>
                      </a:r>
                    </a:p>
                  </a:txBody>
                  <a:tcPr marL="26543" marR="26543" marT="26543" marB="26543" anchor="ctr"/>
                </a:tc>
                <a:tc rowSpan="3">
                  <a:txBody>
                    <a:bodyPr/>
                    <a:lstStyle/>
                    <a:p>
                      <a:pPr algn="ctr"/>
                      <a:r>
                        <a:rPr lang="en-US" altLang="zh-TW" sz="2400" dirty="0">
                          <a:effectLst/>
                          <a:latin typeface="+mn-lt"/>
                          <a:ea typeface="+mj-ea"/>
                          <a:cs typeface="Times New Roman" panose="02020603050405020304" pitchFamily="18" charset="0"/>
                        </a:rPr>
                        <a:t>0.75mg</a:t>
                      </a:r>
                    </a:p>
                  </a:txBody>
                  <a:tcPr marL="26543" marR="26543" marT="26543" marB="26543" anchor="ctr"/>
                </a:tc>
                <a:tc>
                  <a:txBody>
                    <a:bodyPr/>
                    <a:lstStyle/>
                    <a:p>
                      <a:pPr algn="ctr"/>
                      <a:r>
                        <a:rPr kumimoji="1" lang="en-US" altLang="ja-JP" sz="1800" dirty="0"/>
                        <a:t>0.25mg</a:t>
                      </a:r>
                    </a:p>
                  </a:txBody>
                  <a:tcPr marL="26543" marR="26543" marT="26543" marB="26543" anchor="ctr"/>
                </a:tc>
                <a:tc>
                  <a:txBody>
                    <a:bodyPr/>
                    <a:lstStyle/>
                    <a:p>
                      <a:pPr algn="ctr"/>
                      <a:r>
                        <a:rPr kumimoji="1" lang="en-US" altLang="ja-JP" sz="1800" dirty="0"/>
                        <a:t>2.5mg</a:t>
                      </a:r>
                    </a:p>
                  </a:txBody>
                  <a:tcPr marL="26543" marR="26543" marT="26543" marB="26543" anchor="ctr"/>
                </a:tc>
                <a:extLst>
                  <a:ext uri="{0D108BD9-81ED-4DB2-BD59-A6C34878D82A}">
                    <a16:rowId xmlns:a16="http://schemas.microsoft.com/office/drawing/2014/main" val="3243172200"/>
                  </a:ext>
                </a:extLst>
              </a:tr>
              <a:tr h="317290">
                <a:tc>
                  <a:txBody>
                    <a:bodyPr/>
                    <a:lstStyle/>
                    <a:p>
                      <a:endParaRPr lang="ja-JP" altLang="en-US" sz="2400" b="1" dirty="0">
                        <a:effectLst/>
                        <a:latin typeface="+mn-lt"/>
                        <a:ea typeface="+mj-ea"/>
                        <a:cs typeface="Times New Roman" panose="02020603050405020304" pitchFamily="18" charset="0"/>
                      </a:endParaRPr>
                    </a:p>
                  </a:txBody>
                  <a:tcPr marL="26543" marR="26543" marT="26543" marB="26543"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5">
                        <a:lumMod val="20000"/>
                        <a:lumOff val="80000"/>
                      </a:schemeClr>
                    </a:solidFill>
                  </a:tcPr>
                </a:tc>
                <a:tc>
                  <a:txBody>
                    <a:bodyPr/>
                    <a:lstStyle/>
                    <a:p>
                      <a:r>
                        <a:rPr lang="ja-JP" altLang="en-US" sz="1900" b="1" dirty="0">
                          <a:effectLst/>
                          <a:latin typeface="+mn-lt"/>
                          <a:ea typeface="+mj-ea"/>
                          <a:cs typeface="Times New Roman" panose="02020603050405020304" pitchFamily="18" charset="0"/>
                        </a:rPr>
                        <a:t>維持用量</a:t>
                      </a:r>
                    </a:p>
                  </a:txBody>
                  <a:tcPr marL="26543" marR="26543" marT="26543" marB="26543" anchor="ctr">
                    <a:solidFill>
                      <a:schemeClr val="accent5">
                        <a:lumMod val="20000"/>
                        <a:lumOff val="80000"/>
                      </a:schemeClr>
                    </a:solidFill>
                  </a:tcPr>
                </a:tc>
                <a:tc vMerge="1">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endParaRPr lang="ja-JP" altLang="en-US" sz="1400" b="0" dirty="0">
                        <a:effectLst/>
                        <a:latin typeface="+mn-lt"/>
                        <a:ea typeface="+mn-ea"/>
                      </a:endParaRPr>
                    </a:p>
                  </a:txBody>
                  <a:tcPr marL="19907" marR="19907" marT="19907" marB="19907"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el-GR" altLang="ja-JP" sz="2400" b="0" dirty="0">
                          <a:effectLst/>
                          <a:latin typeface="+mn-lt"/>
                          <a:ea typeface="+mn-ea"/>
                        </a:rPr>
                        <a:t>15μ</a:t>
                      </a:r>
                      <a:r>
                        <a:rPr lang="en-US" altLang="ja-JP" sz="2400" b="0" dirty="0">
                          <a:effectLst/>
                          <a:latin typeface="+mn-lt"/>
                          <a:ea typeface="+mn-ea"/>
                        </a:rPr>
                        <a:t>g→20</a:t>
                      </a:r>
                      <a:r>
                        <a:rPr lang="el-GR" altLang="ja-JP" sz="2400" b="0" dirty="0">
                          <a:effectLst/>
                          <a:latin typeface="+mn-lt"/>
                          <a:ea typeface="+mn-ea"/>
                        </a:rPr>
                        <a:t>μ</a:t>
                      </a:r>
                      <a:r>
                        <a:rPr lang="en-US" altLang="ja-JP" sz="2400" b="0" dirty="0">
                          <a:effectLst/>
                          <a:latin typeface="+mn-lt"/>
                          <a:ea typeface="+mn-ea"/>
                        </a:rPr>
                        <a:t>g</a:t>
                      </a:r>
                    </a:p>
                  </a:txBody>
                  <a:tcPr marL="26543" marR="26543" marT="26543" marB="26543" anchor="ctr"/>
                </a:tc>
                <a:tc>
                  <a:txBody>
                    <a:bodyPr/>
                    <a:lstStyle/>
                    <a:p>
                      <a:pPr algn="ctr"/>
                      <a:r>
                        <a:rPr lang="en-US" altLang="ja-JP" sz="2400" dirty="0">
                          <a:effectLst/>
                          <a:latin typeface="+mn-lt"/>
                          <a:ea typeface="+mj-ea"/>
                          <a:cs typeface="Times New Roman" panose="02020603050405020304" pitchFamily="18" charset="0"/>
                        </a:rPr>
                        <a:t>0.9mg</a:t>
                      </a:r>
                    </a:p>
                  </a:txBody>
                  <a:tcPr marL="26543" marR="26543" marT="26543" marB="26543" anchor="ctr"/>
                </a:tc>
                <a:tc vMerge="1">
                  <a:txBody>
                    <a:bodyPr/>
                    <a:lstStyle/>
                    <a:p>
                      <a:pPr algn="ctr"/>
                      <a:endParaRPr lang="zh-TW" altLang="en-US" sz="1400" dirty="0">
                        <a:effectLst/>
                        <a:latin typeface="+mn-lt"/>
                        <a:ea typeface="+mj-ea"/>
                        <a:cs typeface="Times New Roman" panose="02020603050405020304" pitchFamily="18" charset="0"/>
                      </a:endParaRPr>
                    </a:p>
                  </a:txBody>
                  <a:tcPr marL="19907" marR="19907" marT="19907" marB="19907" anchor="ctr"/>
                </a:tc>
                <a:tc>
                  <a:txBody>
                    <a:bodyPr/>
                    <a:lstStyle/>
                    <a:p>
                      <a:pPr algn="ctr"/>
                      <a:r>
                        <a:rPr kumimoji="1" lang="en-US" altLang="ja-JP" sz="1800" dirty="0"/>
                        <a:t>0.5mg</a:t>
                      </a:r>
                      <a:endParaRPr kumimoji="1" lang="ja-JP" altLang="en-US" sz="1800" dirty="0"/>
                    </a:p>
                  </a:txBody>
                  <a:tcPr marL="26543" marR="26543" marT="26543" marB="26543" anchor="ctr"/>
                </a:tc>
                <a:tc>
                  <a:txBody>
                    <a:bodyPr/>
                    <a:lstStyle/>
                    <a:p>
                      <a:pPr algn="ctr"/>
                      <a:r>
                        <a:rPr kumimoji="1" lang="en-US" altLang="ja-JP" sz="1800" dirty="0"/>
                        <a:t>5mg</a:t>
                      </a:r>
                      <a:endParaRPr kumimoji="1" lang="ja-JP" altLang="en-US" sz="1800" dirty="0"/>
                    </a:p>
                  </a:txBody>
                  <a:tcPr marL="26543" marR="26543" marT="26543" marB="26543" anchor="ctr"/>
                </a:tc>
                <a:extLst>
                  <a:ext uri="{0D108BD9-81ED-4DB2-BD59-A6C34878D82A}">
                    <a16:rowId xmlns:a16="http://schemas.microsoft.com/office/drawing/2014/main" val="2490895488"/>
                  </a:ext>
                </a:extLst>
              </a:tr>
              <a:tr h="317290">
                <a:tc>
                  <a:txBody>
                    <a:bodyPr/>
                    <a:lstStyle/>
                    <a:p>
                      <a:endParaRPr lang="ja-JP" altLang="en-US" sz="2400" b="1" dirty="0">
                        <a:effectLst/>
                        <a:latin typeface="+mn-lt"/>
                        <a:ea typeface="+mj-ea"/>
                        <a:cs typeface="Times New Roman" panose="02020603050405020304" pitchFamily="18" charset="0"/>
                      </a:endParaRPr>
                    </a:p>
                  </a:txBody>
                  <a:tcPr marL="26543" marR="26543" marT="26543" marB="26543" anchor="ctr">
                    <a:lnT w="12700" cap="flat" cmpd="sng" algn="ctr">
                      <a:noFill/>
                      <a:prstDash val="solid"/>
                      <a:round/>
                      <a:headEnd type="none" w="med" len="med"/>
                      <a:tailEnd type="none" w="med" len="med"/>
                    </a:lnT>
                    <a:solidFill>
                      <a:schemeClr val="accent5">
                        <a:lumMod val="20000"/>
                        <a:lumOff val="80000"/>
                      </a:schemeClr>
                    </a:solidFill>
                  </a:tcPr>
                </a:tc>
                <a:tc>
                  <a:txBody>
                    <a:bodyPr/>
                    <a:lstStyle/>
                    <a:p>
                      <a:r>
                        <a:rPr lang="ja-JP" altLang="en-US" sz="1900" b="1" dirty="0">
                          <a:effectLst/>
                          <a:latin typeface="+mn-lt"/>
                          <a:ea typeface="+mj-ea"/>
                          <a:cs typeface="Times New Roman" panose="02020603050405020304" pitchFamily="18" charset="0"/>
                        </a:rPr>
                        <a:t>最高投与量</a:t>
                      </a:r>
                    </a:p>
                  </a:txBody>
                  <a:tcPr marL="26543" marR="26543" marT="26543" marB="26543" anchor="ctr">
                    <a:solidFill>
                      <a:schemeClr val="accent5">
                        <a:lumMod val="20000"/>
                        <a:lumOff val="80000"/>
                      </a:schemeClr>
                    </a:solidFill>
                  </a:tcP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en-US" altLang="ja-JP" sz="2400" b="0" dirty="0">
                          <a:effectLst/>
                          <a:latin typeface="+mn-lt"/>
                          <a:ea typeface="+mn-ea"/>
                        </a:rPr>
                        <a:t>10µg</a:t>
                      </a:r>
                    </a:p>
                  </a:txBody>
                  <a:tcPr marL="26543" marR="26543" marT="26543" marB="26543"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lang="en-US" altLang="ja-JP" sz="2400" b="0" dirty="0">
                          <a:effectLst/>
                          <a:latin typeface="+mn-lt"/>
                          <a:ea typeface="+mn-ea"/>
                        </a:rPr>
                        <a:t>20</a:t>
                      </a:r>
                      <a:r>
                        <a:rPr lang="el-GR" altLang="ja-JP" sz="2400" b="0" dirty="0">
                          <a:effectLst/>
                          <a:latin typeface="+mn-lt"/>
                          <a:ea typeface="+mn-ea"/>
                        </a:rPr>
                        <a:t>μ</a:t>
                      </a:r>
                      <a:r>
                        <a:rPr lang="en-US" altLang="ja-JP" sz="2400" b="0" dirty="0">
                          <a:effectLst/>
                          <a:latin typeface="+mn-lt"/>
                          <a:ea typeface="+mn-ea"/>
                        </a:rPr>
                        <a:t>g</a:t>
                      </a:r>
                      <a:endParaRPr lang="ja-JP" altLang="en-US" sz="2400" b="0" dirty="0">
                        <a:effectLst/>
                        <a:latin typeface="+mn-lt"/>
                        <a:ea typeface="+mn-ea"/>
                      </a:endParaRPr>
                    </a:p>
                  </a:txBody>
                  <a:tcPr marL="26543" marR="26543" marT="26543" marB="26543" anchor="ctr"/>
                </a:tc>
                <a:tc>
                  <a:txBody>
                    <a:bodyPr/>
                    <a:lstStyle/>
                    <a:p>
                      <a:pPr algn="ctr"/>
                      <a:r>
                        <a:rPr lang="en-US" altLang="ja-JP" sz="2400" dirty="0">
                          <a:effectLst/>
                          <a:latin typeface="+mn-lt"/>
                          <a:ea typeface="+mj-ea"/>
                          <a:cs typeface="Times New Roman" panose="02020603050405020304" pitchFamily="18" charset="0"/>
                        </a:rPr>
                        <a:t>1.8mg</a:t>
                      </a:r>
                      <a:endParaRPr lang="ja-JP" altLang="en-US" sz="2400" dirty="0">
                        <a:effectLst/>
                        <a:latin typeface="+mn-lt"/>
                        <a:ea typeface="+mj-ea"/>
                        <a:cs typeface="Times New Roman" panose="02020603050405020304" pitchFamily="18" charset="0"/>
                      </a:endParaRPr>
                    </a:p>
                  </a:txBody>
                  <a:tcPr marL="26543" marR="26543" marT="26543" marB="26543" anchor="ctr"/>
                </a:tc>
                <a:tc vMerge="1">
                  <a:txBody>
                    <a:bodyPr/>
                    <a:lstStyle/>
                    <a:p>
                      <a:pPr algn="ctr"/>
                      <a:endParaRPr lang="zh-TW" altLang="en-US" sz="1400" dirty="0">
                        <a:effectLst/>
                        <a:latin typeface="+mn-lt"/>
                        <a:ea typeface="+mj-ea"/>
                        <a:cs typeface="Times New Roman" panose="02020603050405020304" pitchFamily="18" charset="0"/>
                      </a:endParaRPr>
                    </a:p>
                  </a:txBody>
                  <a:tcPr marL="19907" marR="19907" marT="19907" marB="19907" anchor="ctr"/>
                </a:tc>
                <a:tc>
                  <a:txBody>
                    <a:bodyPr/>
                    <a:lstStyle/>
                    <a:p>
                      <a:pPr algn="ctr"/>
                      <a:r>
                        <a:rPr kumimoji="1" lang="en-US" altLang="ja-JP" sz="1800" dirty="0"/>
                        <a:t>1.0mg</a:t>
                      </a:r>
                      <a:endParaRPr kumimoji="1" lang="ja-JP" altLang="en-US" sz="1800" dirty="0"/>
                    </a:p>
                  </a:txBody>
                  <a:tcPr marL="26543" marR="26543" marT="26543" marB="26543" anchor="ctr"/>
                </a:tc>
                <a:tc>
                  <a:txBody>
                    <a:bodyPr/>
                    <a:lstStyle/>
                    <a:p>
                      <a:pPr algn="ctr"/>
                      <a:r>
                        <a:rPr kumimoji="1" lang="en-US" altLang="ja-JP" sz="1800" dirty="0"/>
                        <a:t>15mg</a:t>
                      </a:r>
                      <a:endParaRPr kumimoji="1" lang="ja-JP" altLang="en-US" sz="1800" dirty="0"/>
                    </a:p>
                  </a:txBody>
                  <a:tcPr marL="26543" marR="26543" marT="26543" marB="26543" anchor="ctr"/>
                </a:tc>
                <a:extLst>
                  <a:ext uri="{0D108BD9-81ED-4DB2-BD59-A6C34878D82A}">
                    <a16:rowId xmlns:a16="http://schemas.microsoft.com/office/drawing/2014/main" val="2573441402"/>
                  </a:ext>
                </a:extLst>
              </a:tr>
              <a:tr h="525096">
                <a:tc gridSpan="2">
                  <a:txBody>
                    <a:bodyPr/>
                    <a:lstStyle/>
                    <a:p>
                      <a:r>
                        <a:rPr lang="ja-JP" altLang="en-US" sz="2400" b="1" dirty="0">
                          <a:effectLst/>
                          <a:latin typeface="+mn-lt"/>
                          <a:ea typeface="+mj-ea"/>
                          <a:cs typeface="Times New Roman" panose="02020603050405020304" pitchFamily="18" charset="0"/>
                        </a:rPr>
                        <a:t>空打ち</a:t>
                      </a: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algn="ctr"/>
                      <a:r>
                        <a:rPr lang="ja-JP" altLang="en-US" sz="2400" dirty="0">
                          <a:effectLst/>
                          <a:latin typeface="+mn-lt"/>
                          <a:ea typeface="+mj-ea"/>
                          <a:cs typeface="Times New Roman" panose="02020603050405020304" pitchFamily="18" charset="0"/>
                        </a:rPr>
                        <a:t>初回のみ</a:t>
                      </a: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毎回</a:t>
                      </a: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毎回</a:t>
                      </a: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なし</a:t>
                      </a:r>
                    </a:p>
                  </a:txBody>
                  <a:tcPr marL="26543" marR="26543" marT="26543" marB="26543" anchor="ctr"/>
                </a:tc>
                <a:tc>
                  <a:txBody>
                    <a:bodyPr/>
                    <a:lstStyle/>
                    <a:p>
                      <a:pPr algn="l"/>
                      <a:r>
                        <a:rPr lang="en-US" altLang="ja-JP" sz="2100" dirty="0">
                          <a:effectLst/>
                          <a:latin typeface="+mn-lt"/>
                          <a:ea typeface="+mj-ea"/>
                          <a:cs typeface="Times New Roman" panose="02020603050405020304" pitchFamily="18" charset="0"/>
                        </a:rPr>
                        <a:t>SD:</a:t>
                      </a:r>
                      <a:r>
                        <a:rPr lang="ja-JP" altLang="en-US" sz="2100" dirty="0">
                          <a:effectLst/>
                          <a:latin typeface="+mn-lt"/>
                          <a:ea typeface="+mj-ea"/>
                          <a:cs typeface="Times New Roman" panose="02020603050405020304" pitchFamily="18" charset="0"/>
                        </a:rPr>
                        <a:t>なし</a:t>
                      </a:r>
                      <a:br>
                        <a:rPr lang="en-US" altLang="ja-JP" sz="2100" dirty="0">
                          <a:effectLst/>
                          <a:latin typeface="+mn-lt"/>
                          <a:ea typeface="+mj-ea"/>
                          <a:cs typeface="Times New Roman" panose="02020603050405020304" pitchFamily="18" charset="0"/>
                        </a:rPr>
                      </a:br>
                      <a:r>
                        <a:rPr lang="ja-JP" altLang="en-US" sz="2100" dirty="0">
                          <a:effectLst/>
                          <a:latin typeface="+mn-lt"/>
                          <a:ea typeface="+mj-ea"/>
                          <a:cs typeface="Times New Roman" panose="02020603050405020304" pitchFamily="18" charset="0"/>
                        </a:rPr>
                        <a:t>ペン：初回のみ</a:t>
                      </a: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なし</a:t>
                      </a:r>
                    </a:p>
                  </a:txBody>
                  <a:tcPr marL="26543" marR="26543" marT="26543" marB="26543" anchor="ctr"/>
                </a:tc>
                <a:extLst>
                  <a:ext uri="{0D108BD9-81ED-4DB2-BD59-A6C34878D82A}">
                    <a16:rowId xmlns:a16="http://schemas.microsoft.com/office/drawing/2014/main" val="393609827"/>
                  </a:ext>
                </a:extLst>
              </a:tr>
              <a:tr h="363342">
                <a:tc gridSpan="2">
                  <a:txBody>
                    <a:bodyPr/>
                    <a:lstStyle/>
                    <a:p>
                      <a:r>
                        <a:rPr lang="ja-JP" altLang="en-US" sz="1800" b="1" dirty="0">
                          <a:effectLst/>
                          <a:latin typeface="+mn-lt"/>
                          <a:ea typeface="+mj-ea"/>
                          <a:cs typeface="Times New Roman" panose="02020603050405020304" pitchFamily="18" charset="0"/>
                        </a:rPr>
                        <a:t>投与を忘れた場合</a:t>
                      </a:r>
                    </a:p>
                  </a:txBody>
                  <a:tcPr marL="19907" marR="19907" marT="19907" marB="19907" anchor="ctr">
                    <a:solidFill>
                      <a:schemeClr val="accent5">
                        <a:lumMod val="20000"/>
                        <a:lumOff val="80000"/>
                      </a:schemeClr>
                    </a:solidFill>
                  </a:tcPr>
                </a:tc>
                <a:tc hMerge="1">
                  <a:txBody>
                    <a:bodyPr/>
                    <a:lstStyle/>
                    <a:p>
                      <a:endParaRPr kumimoji="1" lang="ja-JP" altLang="en-US"/>
                    </a:p>
                  </a:txBody>
                  <a:tcPr/>
                </a:tc>
                <a:tc>
                  <a:txBody>
                    <a:bodyPr/>
                    <a:lstStyle/>
                    <a:p>
                      <a:pPr algn="ctr"/>
                      <a:r>
                        <a:rPr lang="ja-JP" altLang="en-US" sz="1800" dirty="0">
                          <a:effectLst/>
                          <a:latin typeface="+mn-lt"/>
                          <a:ea typeface="+mj-ea"/>
                          <a:cs typeface="Times New Roman" panose="02020603050405020304" pitchFamily="18" charset="0"/>
                        </a:rPr>
                        <a:t>スキップ</a:t>
                      </a:r>
                    </a:p>
                  </a:txBody>
                  <a:tcPr marL="19907" marR="19907" marT="19907" marB="19907" anchor="ctr"/>
                </a:tc>
                <a:tc>
                  <a:txBody>
                    <a:bodyPr/>
                    <a:lstStyle/>
                    <a:p>
                      <a:pPr algn="ctr"/>
                      <a:r>
                        <a:rPr lang="ja-JP" altLang="en-US" sz="1800" dirty="0">
                          <a:effectLst/>
                          <a:latin typeface="+mn-lt"/>
                          <a:ea typeface="+mj-ea"/>
                          <a:cs typeface="Times New Roman" panose="02020603050405020304" pitchFamily="18" charset="0"/>
                        </a:rPr>
                        <a:t>スキップ</a:t>
                      </a:r>
                    </a:p>
                  </a:txBody>
                  <a:tcPr marL="19907" marR="19907" marT="19907" marB="19907" anchor="ctr"/>
                </a:tc>
                <a:tc>
                  <a:txBody>
                    <a:bodyPr/>
                    <a:lstStyle/>
                    <a:p>
                      <a:pPr algn="ctr"/>
                      <a:r>
                        <a:rPr lang="ja-JP" altLang="en-US" sz="1800" dirty="0">
                          <a:effectLst/>
                          <a:latin typeface="+mn-lt"/>
                          <a:ea typeface="+mj-ea"/>
                          <a:cs typeface="Times New Roman" panose="02020603050405020304" pitchFamily="18" charset="0"/>
                        </a:rPr>
                        <a:t>スキップ</a:t>
                      </a:r>
                    </a:p>
                  </a:txBody>
                  <a:tcPr marL="19907" marR="19907" marT="19907" marB="19907"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Times New Roman" panose="02020603050405020304" pitchFamily="18" charset="0"/>
                        </a:rPr>
                        <a:t>次回投与までの期間が</a:t>
                      </a:r>
                      <a:r>
                        <a:rPr kumimoji="1" lang="en-US" altLang="ja-JP" sz="1200" kern="1200" dirty="0">
                          <a:solidFill>
                            <a:schemeClr val="tx1"/>
                          </a:solidFill>
                          <a:effectLst/>
                          <a:latin typeface="+mn-lt"/>
                          <a:ea typeface="+mn-ea"/>
                          <a:cs typeface="Times New Roman" panose="02020603050405020304" pitchFamily="18" charset="0"/>
                        </a:rPr>
                        <a:t>72</a:t>
                      </a:r>
                      <a:r>
                        <a:rPr kumimoji="1" lang="ja-JP" altLang="en-US" sz="1200" kern="1200" dirty="0">
                          <a:solidFill>
                            <a:schemeClr val="tx1"/>
                          </a:solidFill>
                          <a:effectLst/>
                          <a:latin typeface="+mn-lt"/>
                          <a:ea typeface="+mn-ea"/>
                          <a:cs typeface="Times New Roman" panose="02020603050405020304" pitchFamily="18" charset="0"/>
                        </a:rPr>
                        <a:t>時間以上なら投与可</a:t>
                      </a:r>
                    </a:p>
                  </a:txBody>
                  <a:tcPr marL="19907" marR="19907" marT="19907" marB="19907" anchor="ctr"/>
                </a:tc>
                <a:tc>
                  <a:txBody>
                    <a:bodyPr/>
                    <a:lstStyle/>
                    <a:p>
                      <a:pPr marL="0" marR="0" lvl="0" indent="0" algn="ctr" defTabSz="914418"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Times New Roman" panose="02020603050405020304" pitchFamily="18" charset="0"/>
                        </a:rPr>
                        <a:t>次回投与までの期間が</a:t>
                      </a:r>
                      <a:br>
                        <a:rPr kumimoji="1" lang="en-US" altLang="ja-JP" sz="1200" kern="1200" dirty="0">
                          <a:solidFill>
                            <a:schemeClr val="tx1"/>
                          </a:solidFill>
                          <a:effectLst/>
                          <a:latin typeface="+mn-lt"/>
                          <a:ea typeface="+mn-ea"/>
                          <a:cs typeface="Times New Roman" panose="02020603050405020304" pitchFamily="18" charset="0"/>
                        </a:rPr>
                      </a:br>
                      <a:r>
                        <a:rPr kumimoji="1" lang="en-US" altLang="ja-JP" sz="1200" kern="1200" dirty="0">
                          <a:solidFill>
                            <a:schemeClr val="tx1"/>
                          </a:solidFill>
                          <a:effectLst/>
                          <a:latin typeface="+mn-lt"/>
                          <a:ea typeface="+mn-ea"/>
                          <a:cs typeface="Times New Roman" panose="02020603050405020304" pitchFamily="18" charset="0"/>
                        </a:rPr>
                        <a:t>48</a:t>
                      </a:r>
                      <a:r>
                        <a:rPr kumimoji="1" lang="ja-JP" altLang="en-US" sz="1200" kern="1200" dirty="0">
                          <a:solidFill>
                            <a:schemeClr val="tx1"/>
                          </a:solidFill>
                          <a:effectLst/>
                          <a:latin typeface="+mn-lt"/>
                          <a:ea typeface="+mn-ea"/>
                          <a:cs typeface="Times New Roman" panose="02020603050405020304" pitchFamily="18" charset="0"/>
                        </a:rPr>
                        <a:t>時間以上なら投与可</a:t>
                      </a:r>
                    </a:p>
                  </a:txBody>
                  <a:tcPr marL="19907" marR="19907" marT="19907" marB="19907" anchor="ctr"/>
                </a:tc>
                <a:tc>
                  <a:txBody>
                    <a:bodyPr/>
                    <a:lstStyle/>
                    <a:p>
                      <a:pPr algn="ctr"/>
                      <a:r>
                        <a:rPr lang="ja-JP" altLang="en-US" sz="1200" dirty="0">
                          <a:effectLst/>
                          <a:latin typeface="+mn-lt"/>
                          <a:ea typeface="+mj-ea"/>
                          <a:cs typeface="Times New Roman" panose="02020603050405020304" pitchFamily="18" charset="0"/>
                        </a:rPr>
                        <a:t>次回投与までの期間が</a:t>
                      </a:r>
                      <a:br>
                        <a:rPr lang="en-US" altLang="ja-JP" sz="1200" dirty="0">
                          <a:effectLst/>
                          <a:latin typeface="+mn-lt"/>
                          <a:ea typeface="+mj-ea"/>
                          <a:cs typeface="Times New Roman" panose="02020603050405020304" pitchFamily="18" charset="0"/>
                        </a:rPr>
                      </a:br>
                      <a:r>
                        <a:rPr lang="en-US" altLang="ja-JP" sz="1200" dirty="0">
                          <a:effectLst/>
                          <a:latin typeface="+mn-lt"/>
                          <a:ea typeface="+mj-ea"/>
                          <a:cs typeface="Times New Roman" panose="02020603050405020304" pitchFamily="18" charset="0"/>
                        </a:rPr>
                        <a:t>72</a:t>
                      </a:r>
                      <a:r>
                        <a:rPr lang="ja-JP" altLang="en-US" sz="1200" dirty="0">
                          <a:effectLst/>
                          <a:latin typeface="+mn-lt"/>
                          <a:ea typeface="+mj-ea"/>
                          <a:cs typeface="Times New Roman" panose="02020603050405020304" pitchFamily="18" charset="0"/>
                        </a:rPr>
                        <a:t>時間以上なら投与可</a:t>
                      </a:r>
                    </a:p>
                  </a:txBody>
                  <a:tcPr marL="19907" marR="19907" marT="19907" marB="19907" anchor="ctr"/>
                </a:tc>
                <a:extLst>
                  <a:ext uri="{0D108BD9-81ED-4DB2-BD59-A6C34878D82A}">
                    <a16:rowId xmlns:a16="http://schemas.microsoft.com/office/drawing/2014/main" val="2988368481"/>
                  </a:ext>
                </a:extLst>
              </a:tr>
              <a:tr h="663634">
                <a:tc gridSpan="2">
                  <a:txBody>
                    <a:bodyPr/>
                    <a:lstStyle/>
                    <a:p>
                      <a:r>
                        <a:rPr lang="ja-JP" altLang="en-US" sz="2400" b="1" dirty="0">
                          <a:effectLst/>
                          <a:latin typeface="+mn-lt"/>
                          <a:ea typeface="+mj-ea"/>
                          <a:cs typeface="Times New Roman" panose="02020603050405020304" pitchFamily="18" charset="0"/>
                        </a:rPr>
                        <a:t>体重減少作用</a:t>
                      </a:r>
                      <a:r>
                        <a:rPr lang="en-US" altLang="ja-JP" sz="2400" b="1" dirty="0">
                          <a:effectLst/>
                          <a:latin typeface="+mn-lt"/>
                          <a:ea typeface="+mj-ea"/>
                          <a:cs typeface="Times New Roman" panose="02020603050405020304" pitchFamily="18" charset="0"/>
                        </a:rPr>
                        <a:t>*</a:t>
                      </a:r>
                      <a:endParaRPr lang="ja-JP" altLang="en-US" sz="2400" b="1" dirty="0">
                        <a:effectLst/>
                        <a:latin typeface="+mn-lt"/>
                        <a:ea typeface="+mj-ea"/>
                        <a:cs typeface="Times New Roman" panose="02020603050405020304" pitchFamily="18" charset="0"/>
                      </a:endParaRP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algn="ctr"/>
                      <a:r>
                        <a:rPr lang="ja-JP" altLang="en-US" sz="2400" dirty="0">
                          <a:effectLst/>
                          <a:latin typeface="+mn-lt"/>
                          <a:ea typeface="+mj-ea"/>
                          <a:cs typeface="Times New Roman" panose="02020603050405020304" pitchFamily="18" charset="0"/>
                        </a:rPr>
                        <a:t>△～〇</a:t>
                      </a: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a:t>
                      </a: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〇</a:t>
                      </a:r>
                      <a:endParaRPr lang="ja-JP" altLang="en-US" sz="24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a:t>
                      </a: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a:t>
                      </a:r>
                      <a:br>
                        <a:rPr lang="en-US" altLang="ja-JP" sz="2400" dirty="0">
                          <a:effectLst/>
                          <a:latin typeface="+mn-lt"/>
                          <a:ea typeface="+mj-ea"/>
                          <a:cs typeface="Times New Roman" panose="02020603050405020304" pitchFamily="18" charset="0"/>
                        </a:rPr>
                      </a:br>
                      <a:r>
                        <a:rPr lang="ja-JP" altLang="en-US" sz="1500" dirty="0">
                          <a:effectLst/>
                          <a:latin typeface="+mn-lt"/>
                          <a:ea typeface="+mj-ea"/>
                          <a:cs typeface="Times New Roman" panose="02020603050405020304" pitchFamily="18" charset="0"/>
                        </a:rPr>
                        <a:t>オゼンピック＞トルリシティ</a:t>
                      </a:r>
                      <a:r>
                        <a:rPr lang="en-US" altLang="ja-JP" sz="1500" baseline="30000" dirty="0">
                          <a:effectLst/>
                          <a:latin typeface="+mn-lt"/>
                          <a:ea typeface="+mj-ea"/>
                          <a:cs typeface="Times New Roman" panose="02020603050405020304" pitchFamily="18" charset="0"/>
                        </a:rPr>
                        <a:t>1)</a:t>
                      </a:r>
                      <a:br>
                        <a:rPr lang="en-US" altLang="ja-JP" sz="1500" dirty="0">
                          <a:effectLst/>
                          <a:latin typeface="+mn-lt"/>
                          <a:ea typeface="+mj-ea"/>
                          <a:cs typeface="Times New Roman" panose="02020603050405020304" pitchFamily="18" charset="0"/>
                        </a:rPr>
                      </a:br>
                      <a:r>
                        <a:rPr kumimoji="1" lang="ja-JP" altLang="en-US" sz="1500" kern="1200" dirty="0">
                          <a:solidFill>
                            <a:schemeClr val="tx1"/>
                          </a:solidFill>
                          <a:effectLst/>
                          <a:latin typeface="+mn-lt"/>
                          <a:ea typeface="+mn-ea"/>
                          <a:cs typeface="Times New Roman" panose="02020603050405020304" pitchFamily="18" charset="0"/>
                        </a:rPr>
                        <a:t>オゼンピック＞ビクトーザ</a:t>
                      </a:r>
                      <a:r>
                        <a:rPr kumimoji="1" lang="en-US" altLang="ja-JP" sz="1500" kern="1200" baseline="30000" dirty="0">
                          <a:solidFill>
                            <a:schemeClr val="tx1"/>
                          </a:solidFill>
                          <a:effectLst/>
                          <a:latin typeface="+mn-lt"/>
                          <a:ea typeface="+mn-ea"/>
                          <a:cs typeface="Times New Roman" panose="02020603050405020304" pitchFamily="18" charset="0"/>
                        </a:rPr>
                        <a:t>2)</a:t>
                      </a:r>
                      <a:endParaRPr lang="en-US" altLang="ja-JP" sz="15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a:t>
                      </a:r>
                      <a:endParaRPr lang="en-US" altLang="ja-JP" sz="2400" dirty="0">
                        <a:effectLst/>
                        <a:latin typeface="+mn-lt"/>
                        <a:ea typeface="+mj-ea"/>
                        <a:cs typeface="Times New Roman" panose="02020603050405020304" pitchFamily="18" charset="0"/>
                      </a:endParaRPr>
                    </a:p>
                    <a:p>
                      <a:pPr algn="ctr"/>
                      <a:r>
                        <a:rPr lang="ja-JP" altLang="en-US" sz="1500" dirty="0">
                          <a:effectLst/>
                          <a:latin typeface="+mn-lt"/>
                          <a:ea typeface="+mj-ea"/>
                          <a:cs typeface="Times New Roman" panose="02020603050405020304" pitchFamily="18" charset="0"/>
                        </a:rPr>
                        <a:t>マンジャロ＞オゼンピック</a:t>
                      </a:r>
                      <a:r>
                        <a:rPr lang="en-US" altLang="ja-JP" sz="1500" baseline="30000" dirty="0">
                          <a:effectLst/>
                          <a:latin typeface="+mn-lt"/>
                          <a:ea typeface="+mj-ea"/>
                          <a:cs typeface="Times New Roman" panose="02020603050405020304" pitchFamily="18" charset="0"/>
                        </a:rPr>
                        <a:t>3)</a:t>
                      </a:r>
                      <a:br>
                        <a:rPr lang="en-US" altLang="ja-JP" sz="1500" dirty="0">
                          <a:effectLst/>
                          <a:latin typeface="+mn-lt"/>
                          <a:ea typeface="+mj-ea"/>
                          <a:cs typeface="Times New Roman" panose="02020603050405020304" pitchFamily="18" charset="0"/>
                        </a:rPr>
                      </a:br>
                      <a:r>
                        <a:rPr lang="ja-JP" altLang="en-US" sz="1500" dirty="0">
                          <a:effectLst/>
                          <a:latin typeface="+mn-lt"/>
                          <a:ea typeface="+mj-ea"/>
                          <a:cs typeface="Times New Roman" panose="02020603050405020304" pitchFamily="18" charset="0"/>
                        </a:rPr>
                        <a:t>マンジャロ＞トルリシティ</a:t>
                      </a:r>
                      <a:r>
                        <a:rPr lang="en-US" altLang="ja-JP" sz="1500" baseline="30000" dirty="0">
                          <a:effectLst/>
                          <a:latin typeface="+mn-lt"/>
                          <a:ea typeface="+mj-ea"/>
                          <a:cs typeface="Times New Roman" panose="02020603050405020304" pitchFamily="18" charset="0"/>
                        </a:rPr>
                        <a:t>4)</a:t>
                      </a:r>
                      <a:endParaRPr lang="ja-JP" altLang="en-US" sz="1500" baseline="30000" dirty="0">
                        <a:effectLst/>
                        <a:latin typeface="+mn-lt"/>
                        <a:ea typeface="+mj-ea"/>
                        <a:cs typeface="Times New Roman" panose="02020603050405020304" pitchFamily="18" charset="0"/>
                      </a:endParaRPr>
                    </a:p>
                  </a:txBody>
                  <a:tcPr marL="26543" marR="26543" marT="26543" marB="26543" anchor="ctr"/>
                </a:tc>
                <a:extLst>
                  <a:ext uri="{0D108BD9-81ED-4DB2-BD59-A6C34878D82A}">
                    <a16:rowId xmlns:a16="http://schemas.microsoft.com/office/drawing/2014/main" val="3795003127"/>
                  </a:ext>
                </a:extLst>
              </a:tr>
              <a:tr h="361311">
                <a:tc gridSpan="2">
                  <a:txBody>
                    <a:bodyPr/>
                    <a:lstStyle/>
                    <a:p>
                      <a:r>
                        <a:rPr lang="ja-JP" altLang="en-US" sz="2400" b="1" dirty="0">
                          <a:effectLst/>
                          <a:latin typeface="+mn-lt"/>
                          <a:ea typeface="+mj-ea"/>
                          <a:cs typeface="Times New Roman" panose="02020603050405020304" pitchFamily="18" charset="0"/>
                        </a:rPr>
                        <a:t>心血管イベント抑制</a:t>
                      </a:r>
                      <a:r>
                        <a:rPr lang="en-US" altLang="ja-JP" sz="2400" b="1" dirty="0">
                          <a:effectLst/>
                          <a:latin typeface="+mn-lt"/>
                          <a:ea typeface="+mj-ea"/>
                          <a:cs typeface="Times New Roman" panose="02020603050405020304" pitchFamily="18" charset="0"/>
                        </a:rPr>
                        <a:t>*</a:t>
                      </a:r>
                      <a:endParaRPr lang="ja-JP" altLang="en-US" sz="2400" b="0" dirty="0">
                        <a:effectLst/>
                        <a:latin typeface="+mn-lt"/>
                        <a:ea typeface="+mj-ea"/>
                        <a:cs typeface="Times New Roman" panose="02020603050405020304" pitchFamily="18" charset="0"/>
                      </a:endParaRP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algn="ctr"/>
                      <a:r>
                        <a:rPr lang="en-US" altLang="ja-JP" sz="2400" dirty="0">
                          <a:effectLst/>
                          <a:latin typeface="+mn-lt"/>
                          <a:ea typeface="+mj-ea"/>
                          <a:cs typeface="Times New Roman" panose="02020603050405020304" pitchFamily="18" charset="0"/>
                        </a:rPr>
                        <a:t>-</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en-US" altLang="ja-JP" sz="2400" dirty="0">
                          <a:effectLst/>
                          <a:latin typeface="+mn-lt"/>
                          <a:ea typeface="+mj-ea"/>
                          <a:cs typeface="Times New Roman" panose="02020603050405020304" pitchFamily="18" charset="0"/>
                        </a:rPr>
                        <a:t>-</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〇</a:t>
                      </a:r>
                      <a:r>
                        <a:rPr lang="en-US" altLang="ja-JP" sz="2400" baseline="30000" dirty="0">
                          <a:effectLst/>
                          <a:latin typeface="+mn-lt"/>
                          <a:ea typeface="+mj-ea"/>
                          <a:cs typeface="Times New Roman" panose="02020603050405020304" pitchFamily="18" charset="0"/>
                        </a:rPr>
                        <a:t>5)</a:t>
                      </a:r>
                      <a:endParaRPr lang="ja-JP" altLang="en-US" sz="24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〇</a:t>
                      </a:r>
                      <a:r>
                        <a:rPr lang="en-US" altLang="ja-JP" sz="2400" baseline="30000" dirty="0">
                          <a:effectLst/>
                          <a:latin typeface="+mn-lt"/>
                          <a:ea typeface="+mj-ea"/>
                          <a:cs typeface="Times New Roman" panose="02020603050405020304" pitchFamily="18" charset="0"/>
                        </a:rPr>
                        <a:t>7)</a:t>
                      </a:r>
                      <a:endParaRPr lang="ja-JP" altLang="en-US" sz="24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〇</a:t>
                      </a:r>
                      <a:r>
                        <a:rPr lang="en-US" altLang="ja-JP" sz="2400" baseline="30000" dirty="0">
                          <a:effectLst/>
                          <a:latin typeface="+mn-lt"/>
                          <a:ea typeface="+mj-ea"/>
                          <a:cs typeface="Times New Roman" panose="02020603050405020304" pitchFamily="18" charset="0"/>
                        </a:rPr>
                        <a:t>9)</a:t>
                      </a:r>
                      <a:endParaRPr lang="ja-JP" altLang="en-US" sz="24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en-US" altLang="ja-JP" sz="2400" dirty="0">
                          <a:effectLst/>
                          <a:latin typeface="+mn-lt"/>
                          <a:ea typeface="+mj-ea"/>
                          <a:cs typeface="Times New Roman" panose="02020603050405020304" pitchFamily="18" charset="0"/>
                        </a:rPr>
                        <a:t>-</a:t>
                      </a:r>
                      <a:endParaRPr lang="ja-JP" altLang="en-US" sz="2400" dirty="0">
                        <a:effectLst/>
                        <a:latin typeface="+mn-lt"/>
                        <a:ea typeface="+mj-ea"/>
                        <a:cs typeface="Times New Roman" panose="02020603050405020304" pitchFamily="18" charset="0"/>
                      </a:endParaRPr>
                    </a:p>
                  </a:txBody>
                  <a:tcPr marL="26543" marR="26543" marT="26543" marB="26543" anchor="ctr"/>
                </a:tc>
                <a:extLst>
                  <a:ext uri="{0D108BD9-81ED-4DB2-BD59-A6C34878D82A}">
                    <a16:rowId xmlns:a16="http://schemas.microsoft.com/office/drawing/2014/main" val="2645363656"/>
                  </a:ext>
                </a:extLst>
              </a:tr>
              <a:tr h="361311">
                <a:tc gridSpan="2">
                  <a:txBody>
                    <a:bodyPr/>
                    <a:lstStyle/>
                    <a:p>
                      <a:r>
                        <a:rPr lang="ja-JP" altLang="en-US" sz="2400" b="1" dirty="0">
                          <a:effectLst/>
                          <a:latin typeface="+mn-lt"/>
                          <a:ea typeface="+mj-ea"/>
                          <a:cs typeface="Times New Roman" panose="02020603050405020304" pitchFamily="18" charset="0"/>
                        </a:rPr>
                        <a:t>腎保護作用</a:t>
                      </a:r>
                      <a:r>
                        <a:rPr lang="en-US" altLang="ja-JP" sz="2400" b="1" dirty="0">
                          <a:effectLst/>
                          <a:latin typeface="+mn-lt"/>
                          <a:ea typeface="+mj-ea"/>
                          <a:cs typeface="Times New Roman" panose="02020603050405020304" pitchFamily="18" charset="0"/>
                        </a:rPr>
                        <a:t>*</a:t>
                      </a:r>
                      <a:endParaRPr lang="ja-JP" altLang="en-US" sz="2400" b="1" dirty="0">
                        <a:effectLst/>
                        <a:latin typeface="+mn-lt"/>
                        <a:ea typeface="+mj-ea"/>
                        <a:cs typeface="Times New Roman" panose="02020603050405020304" pitchFamily="18" charset="0"/>
                      </a:endParaRPr>
                    </a:p>
                  </a:txBody>
                  <a:tcPr marL="26543" marR="26543" marT="26543" marB="26543" anchor="ctr">
                    <a:solidFill>
                      <a:schemeClr val="accent5">
                        <a:lumMod val="20000"/>
                        <a:lumOff val="80000"/>
                      </a:schemeClr>
                    </a:solidFill>
                  </a:tcPr>
                </a:tc>
                <a:tc hMerge="1">
                  <a:txBody>
                    <a:bodyPr/>
                    <a:lstStyle/>
                    <a:p>
                      <a:endParaRPr kumimoji="1" lang="ja-JP" altLang="en-US"/>
                    </a:p>
                  </a:txBody>
                  <a:tcPr/>
                </a:tc>
                <a:tc>
                  <a:txBody>
                    <a:bodyPr/>
                    <a:lstStyle/>
                    <a:p>
                      <a:pPr algn="ctr"/>
                      <a:r>
                        <a:rPr lang="en-US" altLang="ja-JP" sz="2400" dirty="0">
                          <a:effectLst/>
                          <a:latin typeface="+mn-lt"/>
                          <a:ea typeface="+mj-ea"/>
                          <a:cs typeface="Times New Roman" panose="02020603050405020304" pitchFamily="18" charset="0"/>
                        </a:rPr>
                        <a:t>-</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en-US" altLang="ja-JP" sz="2400" dirty="0">
                          <a:effectLst/>
                          <a:latin typeface="+mn-lt"/>
                          <a:ea typeface="+mj-ea"/>
                          <a:cs typeface="Times New Roman" panose="02020603050405020304" pitchFamily="18" charset="0"/>
                        </a:rPr>
                        <a:t>-</a:t>
                      </a:r>
                      <a:endParaRPr lang="ja-JP" altLang="en-US" sz="24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〇</a:t>
                      </a:r>
                      <a:r>
                        <a:rPr lang="en-US" altLang="ja-JP" sz="2400" baseline="30000" dirty="0">
                          <a:effectLst/>
                          <a:latin typeface="+mn-lt"/>
                          <a:ea typeface="+mj-ea"/>
                          <a:cs typeface="Times New Roman" panose="02020603050405020304" pitchFamily="18" charset="0"/>
                        </a:rPr>
                        <a:t>6)</a:t>
                      </a:r>
                      <a:endParaRPr lang="ja-JP" altLang="en-US" sz="24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〇</a:t>
                      </a:r>
                      <a:r>
                        <a:rPr lang="en-US" altLang="ja-JP" sz="2400" baseline="30000" dirty="0">
                          <a:effectLst/>
                          <a:latin typeface="+mn-lt"/>
                          <a:ea typeface="+mj-ea"/>
                          <a:cs typeface="Times New Roman" panose="02020603050405020304" pitchFamily="18" charset="0"/>
                        </a:rPr>
                        <a:t>8)</a:t>
                      </a:r>
                      <a:endParaRPr lang="ja-JP" altLang="en-US" sz="24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ja-JP" altLang="en-US" sz="2400" dirty="0">
                          <a:effectLst/>
                          <a:latin typeface="+mn-lt"/>
                          <a:ea typeface="+mj-ea"/>
                          <a:cs typeface="Times New Roman" panose="02020603050405020304" pitchFamily="18" charset="0"/>
                        </a:rPr>
                        <a:t>〇</a:t>
                      </a:r>
                      <a:r>
                        <a:rPr lang="en-US" altLang="ja-JP" sz="2400" baseline="30000" dirty="0">
                          <a:effectLst/>
                          <a:latin typeface="+mn-lt"/>
                          <a:ea typeface="+mj-ea"/>
                          <a:cs typeface="Times New Roman" panose="02020603050405020304" pitchFamily="18" charset="0"/>
                        </a:rPr>
                        <a:t>9)</a:t>
                      </a:r>
                      <a:endParaRPr lang="ja-JP" altLang="en-US" sz="2400" baseline="30000" dirty="0">
                        <a:effectLst/>
                        <a:latin typeface="+mn-lt"/>
                        <a:ea typeface="+mj-ea"/>
                        <a:cs typeface="Times New Roman" panose="02020603050405020304" pitchFamily="18" charset="0"/>
                      </a:endParaRPr>
                    </a:p>
                  </a:txBody>
                  <a:tcPr marL="26543" marR="26543" marT="26543" marB="26543" anchor="ctr"/>
                </a:tc>
                <a:tc>
                  <a:txBody>
                    <a:bodyPr/>
                    <a:lstStyle/>
                    <a:p>
                      <a:pPr algn="ctr"/>
                      <a:r>
                        <a:rPr lang="en-US" altLang="ja-JP" sz="2400" dirty="0">
                          <a:effectLst/>
                          <a:latin typeface="+mn-lt"/>
                          <a:ea typeface="+mj-ea"/>
                          <a:cs typeface="Times New Roman" panose="02020603050405020304" pitchFamily="18" charset="0"/>
                        </a:rPr>
                        <a:t>-</a:t>
                      </a:r>
                      <a:endParaRPr lang="ja-JP" altLang="en-US" sz="2400" dirty="0">
                        <a:effectLst/>
                        <a:latin typeface="+mn-lt"/>
                        <a:ea typeface="+mj-ea"/>
                        <a:cs typeface="Times New Roman" panose="02020603050405020304" pitchFamily="18" charset="0"/>
                      </a:endParaRPr>
                    </a:p>
                  </a:txBody>
                  <a:tcPr marL="26543" marR="26543" marT="26543" marB="26543" anchor="ctr"/>
                </a:tc>
                <a:extLst>
                  <a:ext uri="{0D108BD9-81ED-4DB2-BD59-A6C34878D82A}">
                    <a16:rowId xmlns:a16="http://schemas.microsoft.com/office/drawing/2014/main" val="1569861360"/>
                  </a:ext>
                </a:extLst>
              </a:tr>
            </a:tbl>
          </a:graphicData>
        </a:graphic>
      </p:graphicFrame>
      <p:sp>
        <p:nvSpPr>
          <p:cNvPr id="2" name="テキスト ボックス 1">
            <a:extLst>
              <a:ext uri="{FF2B5EF4-FFF2-40B4-BE49-F238E27FC236}">
                <a16:creationId xmlns:a16="http://schemas.microsoft.com/office/drawing/2014/main" id="{91198EF6-12F9-8CEE-A489-18E877A73C66}"/>
              </a:ext>
            </a:extLst>
          </p:cNvPr>
          <p:cNvSpPr txBox="1"/>
          <p:nvPr/>
        </p:nvSpPr>
        <p:spPr>
          <a:xfrm>
            <a:off x="10207328" y="8107905"/>
            <a:ext cx="6048672" cy="338554"/>
          </a:xfrm>
          <a:prstGeom prst="rect">
            <a:avLst/>
          </a:prstGeom>
          <a:noFill/>
        </p:spPr>
        <p:txBody>
          <a:bodyPr wrap="square">
            <a:spAutoFit/>
          </a:bodyPr>
          <a:lstStyle/>
          <a:p>
            <a:r>
              <a:rPr lang="en-US" altLang="ja-JP" sz="1600" dirty="0"/>
              <a:t>*</a:t>
            </a:r>
            <a:r>
              <a:rPr lang="ja-JP" altLang="en-US" sz="1600" dirty="0"/>
              <a:t>日本人を含まない海外の報告や、国内承認外の用法・用量も含む</a:t>
            </a:r>
            <a:endParaRPr lang="en-US" altLang="ja-JP" sz="1600" dirty="0"/>
          </a:p>
        </p:txBody>
      </p:sp>
      <p:sp>
        <p:nvSpPr>
          <p:cNvPr id="3" name="テキスト ボックス 2">
            <a:extLst>
              <a:ext uri="{FF2B5EF4-FFF2-40B4-BE49-F238E27FC236}">
                <a16:creationId xmlns:a16="http://schemas.microsoft.com/office/drawing/2014/main" id="{5CEDFF93-5147-CD26-C63A-53C3E63D58B2}"/>
              </a:ext>
            </a:extLst>
          </p:cNvPr>
          <p:cNvSpPr txBox="1"/>
          <p:nvPr/>
        </p:nvSpPr>
        <p:spPr>
          <a:xfrm>
            <a:off x="242057" y="8073714"/>
            <a:ext cx="3425958" cy="1107996"/>
          </a:xfrm>
          <a:prstGeom prst="rect">
            <a:avLst/>
          </a:prstGeom>
          <a:noFill/>
        </p:spPr>
        <p:txBody>
          <a:bodyPr wrap="square">
            <a:spAutoFit/>
          </a:bodyPr>
          <a:lstStyle/>
          <a:p>
            <a:r>
              <a:rPr lang="en-US" altLang="ja-JP" sz="1100" dirty="0"/>
              <a:t>1) Lancet Diabetes Endocrinol. 2018 Apr;6(4):275-286.</a:t>
            </a:r>
          </a:p>
          <a:p>
            <a:r>
              <a:rPr lang="en-US" altLang="ja-JP" sz="1100" dirty="0"/>
              <a:t>2)</a:t>
            </a:r>
            <a:r>
              <a:rPr lang="pt-BR" altLang="ja-JP" sz="1100" dirty="0"/>
              <a:t> Diabetes Metab. 2020 Apr;46(2):100-109.</a:t>
            </a:r>
            <a:endParaRPr lang="en-US" altLang="ja-JP" sz="1100" dirty="0"/>
          </a:p>
          <a:p>
            <a:r>
              <a:rPr lang="en-US" altLang="ja-JP" sz="1100" dirty="0"/>
              <a:t>3) N </a:t>
            </a:r>
            <a:r>
              <a:rPr lang="en-US" altLang="ja-JP" sz="1100" dirty="0" err="1"/>
              <a:t>Engl</a:t>
            </a:r>
            <a:r>
              <a:rPr lang="en-US" altLang="ja-JP" sz="1100" dirty="0"/>
              <a:t> J Med. 2021;385:503-15.</a:t>
            </a:r>
          </a:p>
          <a:p>
            <a:r>
              <a:rPr lang="en-US" altLang="ja-JP" sz="1100" dirty="0"/>
              <a:t>4) Lancet Diabetes Endocrinol. 2022;10:623-33.</a:t>
            </a:r>
          </a:p>
          <a:p>
            <a:r>
              <a:rPr lang="en-US" altLang="ja-JP" sz="1100" dirty="0"/>
              <a:t>5) N </a:t>
            </a:r>
            <a:r>
              <a:rPr lang="en-US" altLang="ja-JP" sz="1100" dirty="0" err="1"/>
              <a:t>Engl</a:t>
            </a:r>
            <a:r>
              <a:rPr lang="en-US" altLang="ja-JP" sz="1100" dirty="0"/>
              <a:t> J Med. 2016;375:311-22.</a:t>
            </a:r>
          </a:p>
          <a:p>
            <a:r>
              <a:rPr lang="en-US" altLang="ja-JP" sz="1100" dirty="0"/>
              <a:t>6) N </a:t>
            </a:r>
            <a:r>
              <a:rPr lang="en-US" altLang="ja-JP" sz="1100" dirty="0" err="1"/>
              <a:t>Engl</a:t>
            </a:r>
            <a:r>
              <a:rPr lang="en-US" altLang="ja-JP" sz="1100" dirty="0"/>
              <a:t> J Med. 2017; 377:839-848</a:t>
            </a:r>
          </a:p>
        </p:txBody>
      </p:sp>
      <p:sp>
        <p:nvSpPr>
          <p:cNvPr id="5" name="テキスト ボックス 4">
            <a:extLst>
              <a:ext uri="{FF2B5EF4-FFF2-40B4-BE49-F238E27FC236}">
                <a16:creationId xmlns:a16="http://schemas.microsoft.com/office/drawing/2014/main" id="{EFAA989A-DC42-A10E-FCE8-A9C117A38834}"/>
              </a:ext>
            </a:extLst>
          </p:cNvPr>
          <p:cNvSpPr txBox="1"/>
          <p:nvPr/>
        </p:nvSpPr>
        <p:spPr>
          <a:xfrm>
            <a:off x="3768791" y="8073714"/>
            <a:ext cx="4104456" cy="600164"/>
          </a:xfrm>
          <a:prstGeom prst="rect">
            <a:avLst/>
          </a:prstGeom>
          <a:noFill/>
        </p:spPr>
        <p:txBody>
          <a:bodyPr wrap="square">
            <a:spAutoFit/>
          </a:bodyPr>
          <a:lstStyle/>
          <a:p>
            <a:r>
              <a:rPr lang="en-US" altLang="ja-JP" sz="1100" dirty="0"/>
              <a:t>7) Lancet. 2019;394:121-30.</a:t>
            </a:r>
          </a:p>
          <a:p>
            <a:r>
              <a:rPr lang="en-US" altLang="ja-JP" sz="1100" dirty="0"/>
              <a:t>8) Lancet Diabetes Endocrinol . 2018 Aug;6(8):605-617.</a:t>
            </a:r>
          </a:p>
          <a:p>
            <a:r>
              <a:rPr lang="en-US" altLang="ja-JP" sz="1100" dirty="0"/>
              <a:t>9) N </a:t>
            </a:r>
            <a:r>
              <a:rPr lang="en-US" altLang="ja-JP" sz="1100" dirty="0" err="1"/>
              <a:t>Engl</a:t>
            </a:r>
            <a:r>
              <a:rPr lang="en-US" altLang="ja-JP" sz="1100" dirty="0"/>
              <a:t> J Med 2016; 375:1834-1844</a:t>
            </a:r>
          </a:p>
        </p:txBody>
      </p:sp>
      <p:pic>
        <p:nvPicPr>
          <p:cNvPr id="6" name="Picture 2" descr="æ°è¬æå ±ãªã³ã©ã¤ã³">
            <a:extLst>
              <a:ext uri="{FF2B5EF4-FFF2-40B4-BE49-F238E27FC236}">
                <a16:creationId xmlns:a16="http://schemas.microsoft.com/office/drawing/2014/main" id="{B9CB3656-5B1C-F3B7-094E-743AC08C93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64409" y="8540130"/>
            <a:ext cx="2741799" cy="538564"/>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a:extLst>
              <a:ext uri="{FF2B5EF4-FFF2-40B4-BE49-F238E27FC236}">
                <a16:creationId xmlns:a16="http://schemas.microsoft.com/office/drawing/2014/main" id="{35828C71-EFF7-CE16-7EED-123DBB6B3D45}"/>
              </a:ext>
            </a:extLst>
          </p:cNvPr>
          <p:cNvSpPr/>
          <p:nvPr/>
        </p:nvSpPr>
        <p:spPr>
          <a:xfrm>
            <a:off x="282825" y="65306"/>
            <a:ext cx="13879120" cy="584775"/>
          </a:xfrm>
          <a:prstGeom prst="rect">
            <a:avLst/>
          </a:prstGeom>
        </p:spPr>
        <p:txBody>
          <a:bodyPr wrap="none">
            <a:spAutoFit/>
          </a:bodyPr>
          <a:lstStyle/>
          <a:p>
            <a:pPr defTabSz="405049"/>
            <a:r>
              <a:rPr lang="en-US" altLang="ja-JP" sz="3200" dirty="0">
                <a:solidFill>
                  <a:prstClr val="black"/>
                </a:solidFill>
              </a:rPr>
              <a:t>【2</a:t>
            </a:r>
            <a:r>
              <a:rPr lang="ja-JP" altLang="en-US" sz="3200" dirty="0">
                <a:solidFill>
                  <a:prstClr val="black"/>
                </a:solidFill>
              </a:rPr>
              <a:t>型糖尿病に使用する注射の</a:t>
            </a:r>
            <a:r>
              <a:rPr lang="en-US" altLang="ja-JP" sz="3200" dirty="0">
                <a:solidFill>
                  <a:prstClr val="black"/>
                </a:solidFill>
              </a:rPr>
              <a:t>GLP-1/GIP</a:t>
            </a:r>
            <a:r>
              <a:rPr lang="ja-JP" altLang="en-US" sz="3200" dirty="0">
                <a:solidFill>
                  <a:prstClr val="black"/>
                </a:solidFill>
              </a:rPr>
              <a:t>受容体作動薬：</a:t>
            </a:r>
            <a:r>
              <a:rPr lang="en-US" altLang="ja-JP" sz="3200" dirty="0">
                <a:solidFill>
                  <a:prstClr val="black"/>
                </a:solidFill>
              </a:rPr>
              <a:t>6</a:t>
            </a:r>
            <a:r>
              <a:rPr lang="ja-JP" altLang="en-US" sz="3200" dirty="0">
                <a:solidFill>
                  <a:prstClr val="black"/>
                </a:solidFill>
              </a:rPr>
              <a:t>製品</a:t>
            </a:r>
            <a:r>
              <a:rPr lang="en-US" altLang="ja-JP" sz="3200" dirty="0">
                <a:solidFill>
                  <a:prstClr val="black"/>
                </a:solidFill>
              </a:rPr>
              <a:t>】2023</a:t>
            </a:r>
            <a:r>
              <a:rPr lang="ja-JP" altLang="en-US" sz="3200" dirty="0">
                <a:solidFill>
                  <a:prstClr val="black"/>
                </a:solidFill>
              </a:rPr>
              <a:t>年</a:t>
            </a:r>
            <a:r>
              <a:rPr lang="en-US" altLang="ja-JP" sz="3200" dirty="0">
                <a:solidFill>
                  <a:prstClr val="black"/>
                </a:solidFill>
              </a:rPr>
              <a:t>6</a:t>
            </a:r>
            <a:r>
              <a:rPr lang="ja-JP" altLang="en-US" sz="3200">
                <a:solidFill>
                  <a:prstClr val="black"/>
                </a:solidFill>
              </a:rPr>
              <a:t>月</a:t>
            </a:r>
            <a:r>
              <a:rPr lang="ja-JP" altLang="en-US" sz="3200" dirty="0">
                <a:solidFill>
                  <a:prstClr val="black"/>
                </a:solidFill>
              </a:rPr>
              <a:t>現在</a:t>
            </a:r>
          </a:p>
        </p:txBody>
      </p:sp>
    </p:spTree>
    <p:extLst>
      <p:ext uri="{BB962C8B-B14F-4D97-AF65-F5344CB8AC3E}">
        <p14:creationId xmlns:p14="http://schemas.microsoft.com/office/powerpoint/2010/main" val="485646153"/>
      </p:ext>
    </p:extLst>
  </p:cSld>
  <p:clrMapOvr>
    <a:masterClrMapping/>
  </p:clrMapOvr>
</p:sld>
</file>

<file path=ppt/theme/theme1.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27922C60-9BD9-4324-B064-7678D5F11C59}" vid="{3797B063-2C07-4783-85C8-54629EF5A07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研修テンプレ</Template>
  <TotalTime>485</TotalTime>
  <Words>1623</Words>
  <PresentationFormat>ユーザー設定</PresentationFormat>
  <Paragraphs>388</Paragraphs>
  <Slides>16</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16</vt:i4>
      </vt:variant>
    </vt:vector>
  </HeadingPairs>
  <TitlesOfParts>
    <vt:vector size="23" baseType="lpstr">
      <vt:lpstr>-apple-system</vt:lpstr>
      <vt:lpstr>AR P明朝体U</vt:lpstr>
      <vt:lpstr>HGP創英角ﾎﾟｯﾌﾟ体</vt:lpstr>
      <vt:lpstr>Arial</vt:lpstr>
      <vt:lpstr>Calibri</vt:lpstr>
      <vt:lpstr>Times New Roman</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2017-08-17T08:38:50Z</dcterms:created>
  <dcterms:modified xsi:type="dcterms:W3CDTF">2024-05-21T07:47:18Z</dcterms:modified>
</cp:coreProperties>
</file>